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70" r:id="rId7"/>
    <p:sldId id="263" r:id="rId8"/>
    <p:sldId id="264" r:id="rId9"/>
    <p:sldId id="265" r:id="rId10"/>
    <p:sldId id="266" r:id="rId11"/>
    <p:sldId id="267" r:id="rId12"/>
    <p:sldId id="268" r:id="rId13"/>
    <p:sldId id="261" r:id="rId14"/>
    <p:sldId id="262" r:id="rId15"/>
    <p:sldId id="272" r:id="rId16"/>
    <p:sldId id="271" r:id="rId17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" y="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566D-2012-4AA5-885F-99BC14709B0F}" type="datetimeFigureOut">
              <a:rPr kumimoji="1" lang="ja-JP" altLang="en-US" smtClean="0"/>
              <a:t>2022/6/22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FED15-425A-4528-92B3-5346EF4E91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9638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566D-2012-4AA5-885F-99BC14709B0F}" type="datetimeFigureOut">
              <a:rPr kumimoji="1" lang="ja-JP" altLang="en-US" smtClean="0"/>
              <a:t>2022/6/22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FED15-425A-4528-92B3-5346EF4E91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7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566D-2012-4AA5-885F-99BC14709B0F}" type="datetimeFigureOut">
              <a:rPr kumimoji="1" lang="ja-JP" altLang="en-US" smtClean="0"/>
              <a:t>2022/6/22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FED15-425A-4528-92B3-5346EF4E91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823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566D-2012-4AA5-885F-99BC14709B0F}" type="datetimeFigureOut">
              <a:rPr kumimoji="1" lang="ja-JP" altLang="en-US" smtClean="0"/>
              <a:t>2022/6/22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FED15-425A-4528-92B3-5346EF4E91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980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566D-2012-4AA5-885F-99BC14709B0F}" type="datetimeFigureOut">
              <a:rPr kumimoji="1" lang="ja-JP" altLang="en-US" smtClean="0"/>
              <a:t>2022/6/22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FED15-425A-4528-92B3-5346EF4E91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938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566D-2012-4AA5-885F-99BC14709B0F}" type="datetimeFigureOut">
              <a:rPr kumimoji="1" lang="ja-JP" altLang="en-US" smtClean="0"/>
              <a:t>2022/6/22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FED15-425A-4528-92B3-5346EF4E91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338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566D-2012-4AA5-885F-99BC14709B0F}" type="datetimeFigureOut">
              <a:rPr kumimoji="1" lang="ja-JP" altLang="en-US" smtClean="0"/>
              <a:t>2022/6/22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FED15-425A-4528-92B3-5346EF4E91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60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566D-2012-4AA5-885F-99BC14709B0F}" type="datetimeFigureOut">
              <a:rPr kumimoji="1" lang="ja-JP" altLang="en-US" smtClean="0"/>
              <a:t>2022/6/22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FED15-425A-4528-92B3-5346EF4E91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1095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566D-2012-4AA5-885F-99BC14709B0F}" type="datetimeFigureOut">
              <a:rPr kumimoji="1" lang="ja-JP" altLang="en-US" smtClean="0"/>
              <a:t>2022/6/22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FED15-425A-4528-92B3-5346EF4E91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5199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566D-2012-4AA5-885F-99BC14709B0F}" type="datetimeFigureOut">
              <a:rPr kumimoji="1" lang="ja-JP" altLang="en-US" smtClean="0"/>
              <a:t>2022/6/22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FED15-425A-4528-92B3-5346EF4E91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285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566D-2012-4AA5-885F-99BC14709B0F}" type="datetimeFigureOut">
              <a:rPr kumimoji="1" lang="ja-JP" altLang="en-US" smtClean="0"/>
              <a:t>2022/6/22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FED15-425A-4528-92B3-5346EF4E91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718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5566D-2012-4AA5-885F-99BC14709B0F}" type="datetimeFigureOut">
              <a:rPr kumimoji="1" lang="ja-JP" altLang="en-US" smtClean="0"/>
              <a:t>2022/6/22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FED15-425A-4528-92B3-5346EF4E91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231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1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ロゴ&#10;&#10;自動的に生成された説明">
            <a:extLst>
              <a:ext uri="{FF2B5EF4-FFF2-40B4-BE49-F238E27FC236}">
                <a16:creationId xmlns:a16="http://schemas.microsoft.com/office/drawing/2014/main" id="{35236D7E-EB27-4BBD-BADA-D005D4076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16" y="408565"/>
            <a:ext cx="5486400" cy="1657970"/>
          </a:xfrm>
          <a:prstGeom prst="rect">
            <a:avLst/>
          </a:prstGeom>
        </p:spPr>
      </p:pic>
      <p:pic>
        <p:nvPicPr>
          <p:cNvPr id="10" name="図 9" descr="部屋 が含まれている画像&#10;&#10;自動的に生成された説明">
            <a:extLst>
              <a:ext uri="{FF2B5EF4-FFF2-40B4-BE49-F238E27FC236}">
                <a16:creationId xmlns:a16="http://schemas.microsoft.com/office/drawing/2014/main" id="{EA495AC5-D583-45E8-BD0D-6854D90120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313" y="2297715"/>
            <a:ext cx="5041374" cy="415172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9F5A416-A905-4398-AE86-AD57DBFCB9B5}"/>
              </a:ext>
            </a:extLst>
          </p:cNvPr>
          <p:cNvSpPr txBox="1"/>
          <p:nvPr/>
        </p:nvSpPr>
        <p:spPr>
          <a:xfrm>
            <a:off x="380316" y="2844225"/>
            <a:ext cx="5057795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エコふぁみ</a:t>
            </a:r>
            <a:r>
              <a:rPr kumimoji="1" lang="ja-JP" altLang="en-US" sz="24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kumimoji="1" lang="en-US" altLang="ja-JP" sz="3200" b="1" dirty="0">
              <a:solidFill>
                <a:schemeClr val="bg2">
                  <a:lumMod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32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もっと</a:t>
            </a:r>
            <a:endParaRPr kumimoji="1" lang="en-US" altLang="ja-JP" sz="3200" b="1" dirty="0">
              <a:solidFill>
                <a:schemeClr val="bg2">
                  <a:lumMod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8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地球</a:t>
            </a:r>
            <a:r>
              <a:rPr kumimoji="1" lang="ja-JP" altLang="en-US" sz="32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ja-JP" altLang="en-US" sz="44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よくしよう</a:t>
            </a:r>
            <a:r>
              <a:rPr kumimoji="1" lang="ja-JP" altLang="en-US" sz="32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BD41A70-00F7-4DC9-8B0A-B4DF3A426D1C}"/>
              </a:ext>
            </a:extLst>
          </p:cNvPr>
          <p:cNvSpPr txBox="1"/>
          <p:nvPr/>
        </p:nvSpPr>
        <p:spPr>
          <a:xfrm>
            <a:off x="1208471" y="5739626"/>
            <a:ext cx="32624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福岡県地球温暖化防止活動推進員</a:t>
            </a:r>
            <a:endParaRPr kumimoji="1"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●●●●</a:t>
            </a:r>
            <a:endParaRPr kumimoji="1"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2717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ロゴ&#10;&#10;自動的に生成された説明">
            <a:extLst>
              <a:ext uri="{FF2B5EF4-FFF2-40B4-BE49-F238E27FC236}">
                <a16:creationId xmlns:a16="http://schemas.microsoft.com/office/drawing/2014/main" id="{BD99E048-1109-49C0-A6AD-38976AC79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16" y="408565"/>
            <a:ext cx="5486400" cy="1657970"/>
          </a:xfrm>
          <a:prstGeom prst="rect">
            <a:avLst/>
          </a:prstGeom>
        </p:spPr>
      </p:pic>
      <p:pic>
        <p:nvPicPr>
          <p:cNvPr id="4" name="図 3" descr="円&#10;&#10;自動的に生成された説明">
            <a:extLst>
              <a:ext uri="{FF2B5EF4-FFF2-40B4-BE49-F238E27FC236}">
                <a16:creationId xmlns:a16="http://schemas.microsoft.com/office/drawing/2014/main" id="{83FC3960-8721-4C32-BED0-7A1E66F6D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77" y="2881505"/>
            <a:ext cx="2255525" cy="306629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E304C1-DA58-435D-B18B-07BDDF84A192}"/>
              </a:ext>
            </a:extLst>
          </p:cNvPr>
          <p:cNvSpPr txBox="1"/>
          <p:nvPr/>
        </p:nvSpPr>
        <p:spPr>
          <a:xfrm>
            <a:off x="5686786" y="852829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って</a:t>
            </a:r>
            <a:r>
              <a:rPr kumimoji="1" lang="ja-JP" altLang="en-US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なに？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7A29B8D-2B38-404B-A4BC-0B58B71275C8}"/>
              </a:ext>
            </a:extLst>
          </p:cNvPr>
          <p:cNvSpPr txBox="1"/>
          <p:nvPr/>
        </p:nvSpPr>
        <p:spPr>
          <a:xfrm>
            <a:off x="2641220" y="2844992"/>
            <a:ext cx="572464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・毎月のエネルギー使用量などを入力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することで、①</a:t>
            </a:r>
            <a:r>
              <a:rPr kumimoji="1" lang="ja-JP" altLang="en-US" sz="24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自分がどれだけ使って</a:t>
            </a:r>
            <a:endParaRPr kumimoji="1" lang="en-US" altLang="ja-JP" sz="24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ja-JP" altLang="en-US" sz="24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いるかを意識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してもらい、②</a:t>
            </a:r>
            <a:r>
              <a:rPr kumimoji="1" lang="ja-JP" altLang="en-US" sz="2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省エネ</a:t>
            </a:r>
            <a:endParaRPr kumimoji="1" lang="en-US" altLang="ja-JP" sz="24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ja-JP" altLang="en-US" sz="2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行動を促す</a:t>
            </a:r>
            <a:endParaRPr kumimoji="1" lang="en-US" altLang="ja-JP" sz="24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76C9F19-CE56-421E-A534-47F34CBF4234}"/>
              </a:ext>
            </a:extLst>
          </p:cNvPr>
          <p:cNvSpPr txBox="1"/>
          <p:nvPr/>
        </p:nvSpPr>
        <p:spPr>
          <a:xfrm>
            <a:off x="2638266" y="2279966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ja-JP" altLang="en-US" sz="24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福岡県</a:t>
            </a:r>
            <a:r>
              <a:rPr kumimoji="1"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が作った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、環境アプリ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2723CF0-91B8-402E-B548-35BB1EA3CB23}"/>
              </a:ext>
            </a:extLst>
          </p:cNvPr>
          <p:cNvSpPr txBox="1"/>
          <p:nvPr/>
        </p:nvSpPr>
        <p:spPr>
          <a:xfrm>
            <a:off x="2641220" y="4518013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・楽しみながらエコ活するために、様々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な取組をすると</a:t>
            </a:r>
            <a:r>
              <a:rPr kumimoji="1"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ポイントがもらえる</a:t>
            </a:r>
            <a:endParaRPr kumimoji="1" lang="en-US" altLang="ja-JP" sz="2400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140C92F-31F7-4D1C-AC80-22435EFDD5E2}"/>
              </a:ext>
            </a:extLst>
          </p:cNvPr>
          <p:cNvSpPr txBox="1"/>
          <p:nvPr/>
        </p:nvSpPr>
        <p:spPr>
          <a:xfrm>
            <a:off x="2638266" y="5452371"/>
            <a:ext cx="62632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・ポイントでくじを引くと、</a:t>
            </a:r>
            <a:r>
              <a:rPr kumimoji="1" lang="ja-JP" altLang="en-US" sz="2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抽選</a:t>
            </a:r>
            <a:r>
              <a:rPr kumimoji="1" lang="ja-JP" altLang="en-US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r>
              <a:rPr kumimoji="1" lang="ja-JP" altLang="en-US" sz="2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九州産品</a:t>
            </a:r>
            <a:endParaRPr kumimoji="1" lang="en-US" altLang="ja-JP" sz="24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などが当たる！！！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7476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D2D8FEB-B2F7-4731-BCC7-E038C9754C3F}"/>
              </a:ext>
            </a:extLst>
          </p:cNvPr>
          <p:cNvSpPr txBox="1"/>
          <p:nvPr/>
        </p:nvSpPr>
        <p:spPr>
          <a:xfrm>
            <a:off x="4441676" y="301687"/>
            <a:ext cx="3740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でできる</a:t>
            </a:r>
            <a:r>
              <a:rPr kumimoji="1" lang="en-US" altLang="ja-JP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つのこと</a:t>
            </a:r>
          </a:p>
        </p:txBody>
      </p:sp>
      <p:pic>
        <p:nvPicPr>
          <p:cNvPr id="3" name="図 2" descr="ロゴ&#10;&#10;自動的に生成された説明">
            <a:extLst>
              <a:ext uri="{FF2B5EF4-FFF2-40B4-BE49-F238E27FC236}">
                <a16:creationId xmlns:a16="http://schemas.microsoft.com/office/drawing/2014/main" id="{B4784706-F56F-4313-B82B-C1DB29F6F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20" y="301687"/>
            <a:ext cx="3444151" cy="1040810"/>
          </a:xfrm>
          <a:prstGeom prst="rect">
            <a:avLst/>
          </a:prstGeom>
        </p:spPr>
      </p:pic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9E521345-3F8F-44CD-A6BB-86C172F606EA}"/>
              </a:ext>
            </a:extLst>
          </p:cNvPr>
          <p:cNvGrpSpPr/>
          <p:nvPr/>
        </p:nvGrpSpPr>
        <p:grpSpPr>
          <a:xfrm>
            <a:off x="2470758" y="1356276"/>
            <a:ext cx="2240622" cy="2225477"/>
            <a:chOff x="2574017" y="1117576"/>
            <a:chExt cx="2240622" cy="2225477"/>
          </a:xfrm>
        </p:grpSpPr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2E77B907-0D5E-48EC-AA25-801580B1DEB0}"/>
                </a:ext>
              </a:extLst>
            </p:cNvPr>
            <p:cNvSpPr/>
            <p:nvPr/>
          </p:nvSpPr>
          <p:spPr>
            <a:xfrm>
              <a:off x="2574017" y="1384663"/>
              <a:ext cx="1856786" cy="1876697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873BECCB-7B75-463C-AC54-610D41F6F78E}"/>
                </a:ext>
              </a:extLst>
            </p:cNvPr>
            <p:cNvSpPr txBox="1"/>
            <p:nvPr/>
          </p:nvSpPr>
          <p:spPr>
            <a:xfrm>
              <a:off x="2885577" y="1456679"/>
              <a:ext cx="12031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07ラノベPOP" panose="02000800000000000000" pitchFamily="50" charset="-128"/>
                  <a:ea typeface="07ラノベPOP" panose="02000800000000000000" pitchFamily="50" charset="-128"/>
                </a:rPr>
                <a:t>エコ記録</a:t>
              </a: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3B8F851E-8240-447F-A9B1-34504E5F105B}"/>
                </a:ext>
              </a:extLst>
            </p:cNvPr>
            <p:cNvSpPr txBox="1"/>
            <p:nvPr/>
          </p:nvSpPr>
          <p:spPr>
            <a:xfrm>
              <a:off x="2615301" y="2765972"/>
              <a:ext cx="186216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毎月の電気、ガス、水道、ガソリン使用量、金額などを入力</a:t>
              </a:r>
            </a:p>
          </p:txBody>
        </p:sp>
        <p:pic>
          <p:nvPicPr>
            <p:cNvPr id="99" name="図 98" descr="グラフィカル ユーザー インターフェイス, アプリケーション&#10;&#10;自動的に生成された説明">
              <a:extLst>
                <a:ext uri="{FF2B5EF4-FFF2-40B4-BE49-F238E27FC236}">
                  <a16:creationId xmlns:a16="http://schemas.microsoft.com/office/drawing/2014/main" id="{BF51AC29-0EB1-47B9-9B17-19A088EC8E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10" r="-166" b="16973"/>
            <a:stretch/>
          </p:blipFill>
          <p:spPr>
            <a:xfrm>
              <a:off x="2686670" y="1829536"/>
              <a:ext cx="758046" cy="982858"/>
            </a:xfrm>
            <a:prstGeom prst="rect">
              <a:avLst/>
            </a:prstGeom>
          </p:spPr>
        </p:pic>
        <p:pic>
          <p:nvPicPr>
            <p:cNvPr id="100" name="図 99" descr="グラフ, 折れ線グラフ&#10;&#10;自動的に生成された説明">
              <a:extLst>
                <a:ext uri="{FF2B5EF4-FFF2-40B4-BE49-F238E27FC236}">
                  <a16:creationId xmlns:a16="http://schemas.microsoft.com/office/drawing/2014/main" id="{8D51A2E1-D6D0-4A0F-9823-C9EECB1660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85" t="9979" r="285" b="7210"/>
            <a:stretch/>
          </p:blipFill>
          <p:spPr>
            <a:xfrm>
              <a:off x="3570119" y="1804907"/>
              <a:ext cx="656905" cy="967584"/>
            </a:xfrm>
            <a:prstGeom prst="rect">
              <a:avLst/>
            </a:prstGeom>
          </p:spPr>
        </p:pic>
        <p:sp>
          <p:nvSpPr>
            <p:cNvPr id="101" name="楕円 100">
              <a:extLst>
                <a:ext uri="{FF2B5EF4-FFF2-40B4-BE49-F238E27FC236}">
                  <a16:creationId xmlns:a16="http://schemas.microsoft.com/office/drawing/2014/main" id="{911B0BD5-03E1-4B97-969B-C271B9BD58A5}"/>
                </a:ext>
              </a:extLst>
            </p:cNvPr>
            <p:cNvSpPr/>
            <p:nvPr/>
          </p:nvSpPr>
          <p:spPr>
            <a:xfrm>
              <a:off x="4080447" y="1117576"/>
              <a:ext cx="661916" cy="62833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B1DC813F-12A0-42DE-A98F-42935DB92CB6}"/>
                </a:ext>
              </a:extLst>
            </p:cNvPr>
            <p:cNvSpPr txBox="1"/>
            <p:nvPr/>
          </p:nvSpPr>
          <p:spPr>
            <a:xfrm>
              <a:off x="4076448" y="1248029"/>
              <a:ext cx="7381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10</a:t>
              </a:r>
              <a:r>
                <a:rPr kumimoji="1" lang="en-US" altLang="ja-JP" sz="16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P</a:t>
              </a:r>
              <a:endParaRPr kumimoji="1" lang="ja-JP" altLang="en-US" sz="2000" dirty="0">
                <a:solidFill>
                  <a:schemeClr val="bg1"/>
                </a:solidFill>
                <a:latin typeface="07にくまるフォント" panose="02000900000000000000" pitchFamily="50" charset="-128"/>
                <a:ea typeface="07にくまるフォント" panose="02000900000000000000" pitchFamily="50" charset="-128"/>
              </a:endParaRPr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13958495-5954-44AF-A0D1-B86C2AE92188}"/>
              </a:ext>
            </a:extLst>
          </p:cNvPr>
          <p:cNvGrpSpPr/>
          <p:nvPr/>
        </p:nvGrpSpPr>
        <p:grpSpPr>
          <a:xfrm>
            <a:off x="151899" y="1356276"/>
            <a:ext cx="2603186" cy="2128761"/>
            <a:chOff x="112333" y="1132599"/>
            <a:chExt cx="2603186" cy="2128761"/>
          </a:xfrm>
        </p:grpSpPr>
        <p:grpSp>
          <p:nvGrpSpPr>
            <p:cNvPr id="88" name="グループ化 87">
              <a:extLst>
                <a:ext uri="{FF2B5EF4-FFF2-40B4-BE49-F238E27FC236}">
                  <a16:creationId xmlns:a16="http://schemas.microsoft.com/office/drawing/2014/main" id="{DE187BCE-9AD9-46DF-9565-AD5169175AD9}"/>
                </a:ext>
              </a:extLst>
            </p:cNvPr>
            <p:cNvGrpSpPr/>
            <p:nvPr/>
          </p:nvGrpSpPr>
          <p:grpSpPr>
            <a:xfrm>
              <a:off x="112333" y="1132599"/>
              <a:ext cx="2379828" cy="2128761"/>
              <a:chOff x="112333" y="1132599"/>
              <a:chExt cx="2379828" cy="2128761"/>
            </a:xfrm>
          </p:grpSpPr>
          <p:sp>
            <p:nvSpPr>
              <p:cNvPr id="90" name="正方形/長方形 89">
                <a:extLst>
                  <a:ext uri="{FF2B5EF4-FFF2-40B4-BE49-F238E27FC236}">
                    <a16:creationId xmlns:a16="http://schemas.microsoft.com/office/drawing/2014/main" id="{9F5154B3-3498-4217-A9CC-DBEC3DDD0107}"/>
                  </a:ext>
                </a:extLst>
              </p:cNvPr>
              <p:cNvSpPr/>
              <p:nvPr/>
            </p:nvSpPr>
            <p:spPr>
              <a:xfrm>
                <a:off x="156754" y="1384663"/>
                <a:ext cx="1856786" cy="1876697"/>
              </a:xfrm>
              <a:prstGeom prst="rect">
                <a:avLst/>
              </a:prstGeom>
              <a:noFill/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4E3C293A-4834-47B3-A740-710106F50AA7}"/>
                  </a:ext>
                </a:extLst>
              </p:cNvPr>
              <p:cNvSpPr txBox="1"/>
              <p:nvPr/>
            </p:nvSpPr>
            <p:spPr>
              <a:xfrm>
                <a:off x="156754" y="1495846"/>
                <a:ext cx="212548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>
                    <a:latin typeface="07ラノベPOP" panose="02000800000000000000" pitchFamily="50" charset="-128"/>
                    <a:ea typeface="07ラノベPOP" panose="02000800000000000000" pitchFamily="50" charset="-128"/>
                  </a:rPr>
                  <a:t>毎日エコチェック</a:t>
                </a:r>
              </a:p>
            </p:txBody>
          </p:sp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2A58FE49-A414-4961-93BD-7E23EEDFBC9D}"/>
                  </a:ext>
                </a:extLst>
              </p:cNvPr>
              <p:cNvSpPr txBox="1"/>
              <p:nvPr/>
            </p:nvSpPr>
            <p:spPr>
              <a:xfrm>
                <a:off x="112333" y="2734892"/>
                <a:ext cx="230555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05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</a:t>
                </a:r>
                <a:r>
                  <a:rPr kumimoji="1" lang="ja-JP" altLang="en-US" sz="105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日</a:t>
                </a:r>
                <a:r>
                  <a:rPr kumimoji="1" lang="en-US" altLang="ja-JP" sz="105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</a:t>
                </a:r>
                <a:r>
                  <a:rPr kumimoji="1" lang="ja-JP" altLang="en-US" sz="105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回、すぐできるエコ活動</a:t>
                </a:r>
                <a:endParaRPr kumimoji="1" lang="en-US" altLang="ja-JP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r>
                  <a:rPr kumimoji="1" lang="ja-JP" altLang="en-US" sz="105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をチェック、実践しよう！</a:t>
                </a:r>
              </a:p>
            </p:txBody>
          </p:sp>
          <p:pic>
            <p:nvPicPr>
              <p:cNvPr id="93" name="図 92" descr="図形, アイコン&#10;&#10;自動的に生成された説明">
                <a:extLst>
                  <a:ext uri="{FF2B5EF4-FFF2-40B4-BE49-F238E27FC236}">
                    <a16:creationId xmlns:a16="http://schemas.microsoft.com/office/drawing/2014/main" id="{0AE16227-FE64-4B25-9536-D7519E0FB0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4954" y="1922112"/>
                <a:ext cx="1228474" cy="845336"/>
              </a:xfrm>
              <a:prstGeom prst="rect">
                <a:avLst/>
              </a:prstGeom>
            </p:spPr>
          </p:pic>
          <p:sp>
            <p:nvSpPr>
              <p:cNvPr id="94" name="楕円 93">
                <a:extLst>
                  <a:ext uri="{FF2B5EF4-FFF2-40B4-BE49-F238E27FC236}">
                    <a16:creationId xmlns:a16="http://schemas.microsoft.com/office/drawing/2014/main" id="{D782AAAF-1C3D-4388-88B6-A6E91123D6D2}"/>
                  </a:ext>
                </a:extLst>
              </p:cNvPr>
              <p:cNvSpPr/>
              <p:nvPr/>
            </p:nvSpPr>
            <p:spPr>
              <a:xfrm>
                <a:off x="1830245" y="1132599"/>
                <a:ext cx="661916" cy="628336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21EFE42F-0A10-4679-BF40-7F38B5339385}"/>
                </a:ext>
              </a:extLst>
            </p:cNvPr>
            <p:cNvSpPr txBox="1"/>
            <p:nvPr/>
          </p:nvSpPr>
          <p:spPr>
            <a:xfrm>
              <a:off x="1917609" y="1234580"/>
              <a:ext cx="7979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1</a:t>
              </a:r>
              <a:r>
                <a:rPr kumimoji="1" lang="en-US" altLang="ja-JP" sz="16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P</a:t>
              </a:r>
              <a:endParaRPr kumimoji="1" lang="ja-JP" altLang="en-US" sz="2000" dirty="0">
                <a:solidFill>
                  <a:schemeClr val="bg1"/>
                </a:solidFill>
                <a:latin typeface="07にくまるフォント" panose="02000900000000000000" pitchFamily="50" charset="-128"/>
                <a:ea typeface="07にくまるフォント" panose="02000900000000000000" pitchFamily="50" charset="-128"/>
              </a:endParaRPr>
            </a:p>
          </p:txBody>
        </p:sp>
      </p:grp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3B456015-2D54-4967-9BC2-1493E142D110}"/>
              </a:ext>
            </a:extLst>
          </p:cNvPr>
          <p:cNvGrpSpPr/>
          <p:nvPr/>
        </p:nvGrpSpPr>
        <p:grpSpPr>
          <a:xfrm>
            <a:off x="6866696" y="1388517"/>
            <a:ext cx="2342893" cy="2096520"/>
            <a:chOff x="167322" y="3603240"/>
            <a:chExt cx="2342893" cy="2096520"/>
          </a:xfrm>
        </p:grpSpPr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85872337-79F7-4B90-A545-BE2049D7F91F}"/>
                </a:ext>
              </a:extLst>
            </p:cNvPr>
            <p:cNvSpPr txBox="1"/>
            <p:nvPr/>
          </p:nvSpPr>
          <p:spPr>
            <a:xfrm>
              <a:off x="220259" y="3920460"/>
              <a:ext cx="22899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latin typeface="07ラノベPOP" panose="02000800000000000000" pitchFamily="50" charset="-128"/>
                  <a:ea typeface="07ラノベPOP" panose="02000800000000000000" pitchFamily="50" charset="-128"/>
                </a:rPr>
                <a:t>エコふぁみ紹介</a:t>
              </a:r>
            </a:p>
          </p:txBody>
        </p:sp>
        <p:grpSp>
          <p:nvGrpSpPr>
            <p:cNvPr id="123" name="グループ化 122">
              <a:extLst>
                <a:ext uri="{FF2B5EF4-FFF2-40B4-BE49-F238E27FC236}">
                  <a16:creationId xmlns:a16="http://schemas.microsoft.com/office/drawing/2014/main" id="{591A73ED-4D64-4125-92A2-AB4DECEFED1D}"/>
                </a:ext>
              </a:extLst>
            </p:cNvPr>
            <p:cNvGrpSpPr/>
            <p:nvPr/>
          </p:nvGrpSpPr>
          <p:grpSpPr>
            <a:xfrm>
              <a:off x="167322" y="3603240"/>
              <a:ext cx="2291344" cy="2096520"/>
              <a:chOff x="167322" y="3603240"/>
              <a:chExt cx="2291344" cy="2096520"/>
            </a:xfrm>
          </p:grpSpPr>
          <p:sp>
            <p:nvSpPr>
              <p:cNvPr id="124" name="正方形/長方形 123">
                <a:extLst>
                  <a:ext uri="{FF2B5EF4-FFF2-40B4-BE49-F238E27FC236}">
                    <a16:creationId xmlns:a16="http://schemas.microsoft.com/office/drawing/2014/main" id="{5CF01A84-DF55-45A1-8AB2-C441A491C514}"/>
                  </a:ext>
                </a:extLst>
              </p:cNvPr>
              <p:cNvSpPr/>
              <p:nvPr/>
            </p:nvSpPr>
            <p:spPr>
              <a:xfrm>
                <a:off x="167322" y="3823063"/>
                <a:ext cx="1856786" cy="1876697"/>
              </a:xfrm>
              <a:prstGeom prst="rect">
                <a:avLst/>
              </a:prstGeom>
              <a:noFill/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5" name="楕円 124">
                <a:extLst>
                  <a:ext uri="{FF2B5EF4-FFF2-40B4-BE49-F238E27FC236}">
                    <a16:creationId xmlns:a16="http://schemas.microsoft.com/office/drawing/2014/main" id="{5ADEB0EF-3041-47E1-BE2A-4708426BD87A}"/>
                  </a:ext>
                </a:extLst>
              </p:cNvPr>
              <p:cNvSpPr/>
              <p:nvPr/>
            </p:nvSpPr>
            <p:spPr>
              <a:xfrm>
                <a:off x="1743814" y="3603240"/>
                <a:ext cx="661916" cy="628336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6" name="テキスト ボックス 125">
                <a:extLst>
                  <a:ext uri="{FF2B5EF4-FFF2-40B4-BE49-F238E27FC236}">
                    <a16:creationId xmlns:a16="http://schemas.microsoft.com/office/drawing/2014/main" id="{013812DA-7C3E-4361-A4BA-8094C6C45375}"/>
                  </a:ext>
                </a:extLst>
              </p:cNvPr>
              <p:cNvSpPr txBox="1"/>
              <p:nvPr/>
            </p:nvSpPr>
            <p:spPr>
              <a:xfrm>
                <a:off x="1762755" y="3714255"/>
                <a:ext cx="6959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000" dirty="0">
                    <a:solidFill>
                      <a:schemeClr val="bg1"/>
                    </a:solidFill>
                    <a:latin typeface="07にくまるフォント" panose="02000900000000000000" pitchFamily="50" charset="-128"/>
                    <a:ea typeface="07にくまるフォント" panose="02000900000000000000" pitchFamily="50" charset="-128"/>
                  </a:rPr>
                  <a:t>10</a:t>
                </a:r>
                <a:r>
                  <a:rPr kumimoji="1" lang="en-US" altLang="ja-JP" sz="1600" dirty="0">
                    <a:solidFill>
                      <a:schemeClr val="bg1"/>
                    </a:solidFill>
                    <a:latin typeface="07にくまるフォント" panose="02000900000000000000" pitchFamily="50" charset="-128"/>
                    <a:ea typeface="07にくまるフォント" panose="02000900000000000000" pitchFamily="50" charset="-128"/>
                  </a:rPr>
                  <a:t>P</a:t>
                </a:r>
                <a:endParaRPr kumimoji="1" lang="ja-JP" altLang="en-US" sz="20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endParaRPr>
              </a:p>
            </p:txBody>
          </p:sp>
          <p:sp>
            <p:nvSpPr>
              <p:cNvPr id="127" name="テキスト ボックス 126">
                <a:extLst>
                  <a:ext uri="{FF2B5EF4-FFF2-40B4-BE49-F238E27FC236}">
                    <a16:creationId xmlns:a16="http://schemas.microsoft.com/office/drawing/2014/main" id="{C8576FB2-8657-408C-B599-4408377057A1}"/>
                  </a:ext>
                </a:extLst>
              </p:cNvPr>
              <p:cNvSpPr txBox="1"/>
              <p:nvPr/>
            </p:nvSpPr>
            <p:spPr>
              <a:xfrm>
                <a:off x="317125" y="5330471"/>
                <a:ext cx="1570916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05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SNS</a:t>
                </a:r>
                <a:r>
                  <a:rPr kumimoji="1" lang="ja-JP" altLang="en-US" sz="105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でアプリを紹介</a:t>
                </a:r>
              </a:p>
            </p:txBody>
          </p:sp>
          <p:pic>
            <p:nvPicPr>
              <p:cNvPr id="128" name="図 127" descr="テキスト, 手紙&#10;&#10;自動的に生成された説明">
                <a:extLst>
                  <a:ext uri="{FF2B5EF4-FFF2-40B4-BE49-F238E27FC236}">
                    <a16:creationId xmlns:a16="http://schemas.microsoft.com/office/drawing/2014/main" id="{1C86BAFE-58AA-4058-A403-8BBC641C39B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627" t="79779" r="66738" b="9242"/>
              <a:stretch/>
            </p:blipFill>
            <p:spPr>
              <a:xfrm>
                <a:off x="299767" y="4317681"/>
                <a:ext cx="481339" cy="534278"/>
              </a:xfrm>
              <a:prstGeom prst="rect">
                <a:avLst/>
              </a:prstGeom>
            </p:spPr>
          </p:pic>
          <p:pic>
            <p:nvPicPr>
              <p:cNvPr id="129" name="図 128" descr="テキスト, 手紙&#10;&#10;自動的に生成された説明">
                <a:extLst>
                  <a:ext uri="{FF2B5EF4-FFF2-40B4-BE49-F238E27FC236}">
                    <a16:creationId xmlns:a16="http://schemas.microsoft.com/office/drawing/2014/main" id="{41B61389-D7D6-46DC-89E9-6337CD4519F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179" t="80431" r="41186" b="8590"/>
              <a:stretch/>
            </p:blipFill>
            <p:spPr>
              <a:xfrm>
                <a:off x="894801" y="4379158"/>
                <a:ext cx="481339" cy="534278"/>
              </a:xfrm>
              <a:prstGeom prst="rect">
                <a:avLst/>
              </a:prstGeom>
            </p:spPr>
          </p:pic>
          <p:pic>
            <p:nvPicPr>
              <p:cNvPr id="130" name="図 129" descr="テキスト, 手紙&#10;&#10;自動的に生成された説明">
                <a:extLst>
                  <a:ext uri="{FF2B5EF4-FFF2-40B4-BE49-F238E27FC236}">
                    <a16:creationId xmlns:a16="http://schemas.microsoft.com/office/drawing/2014/main" id="{8554E181-ABC6-46F9-A0F9-52D74C6279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780" t="80592" r="15585" b="8429"/>
              <a:stretch/>
            </p:blipFill>
            <p:spPr>
              <a:xfrm>
                <a:off x="1473527" y="4377192"/>
                <a:ext cx="481339" cy="534278"/>
              </a:xfrm>
              <a:prstGeom prst="rect">
                <a:avLst/>
              </a:prstGeom>
            </p:spPr>
          </p:pic>
          <p:pic>
            <p:nvPicPr>
              <p:cNvPr id="131" name="図 130" descr="アイコン が含まれている画像&#10;&#10;自動的に生成された説明">
                <a:extLst>
                  <a:ext uri="{FF2B5EF4-FFF2-40B4-BE49-F238E27FC236}">
                    <a16:creationId xmlns:a16="http://schemas.microsoft.com/office/drawing/2014/main" id="{40D7D993-B179-4906-A76E-5E21E99752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425669">
                <a:off x="1359728" y="4740573"/>
                <a:ext cx="716620" cy="729290"/>
              </a:xfrm>
              <a:prstGeom prst="rect">
                <a:avLst/>
              </a:prstGeom>
            </p:spPr>
          </p:pic>
        </p:grpSp>
      </p:grpSp>
      <p:grpSp>
        <p:nvGrpSpPr>
          <p:cNvPr id="147" name="グループ化 146">
            <a:extLst>
              <a:ext uri="{FF2B5EF4-FFF2-40B4-BE49-F238E27FC236}">
                <a16:creationId xmlns:a16="http://schemas.microsoft.com/office/drawing/2014/main" id="{71248078-E462-4481-B1B5-8BFA53FF0160}"/>
              </a:ext>
            </a:extLst>
          </p:cNvPr>
          <p:cNvGrpSpPr/>
          <p:nvPr/>
        </p:nvGrpSpPr>
        <p:grpSpPr>
          <a:xfrm>
            <a:off x="196320" y="3732666"/>
            <a:ext cx="2456772" cy="2131092"/>
            <a:chOff x="2584585" y="3573733"/>
            <a:chExt cx="2456772" cy="2131092"/>
          </a:xfrm>
        </p:grpSpPr>
        <p:sp>
          <p:nvSpPr>
            <p:cNvPr id="148" name="テキスト ボックス 147">
              <a:extLst>
                <a:ext uri="{FF2B5EF4-FFF2-40B4-BE49-F238E27FC236}">
                  <a16:creationId xmlns:a16="http://schemas.microsoft.com/office/drawing/2014/main" id="{5958357B-DC6B-4EC5-9131-D140ABC79A65}"/>
                </a:ext>
              </a:extLst>
            </p:cNvPr>
            <p:cNvSpPr txBox="1"/>
            <p:nvPr/>
          </p:nvSpPr>
          <p:spPr>
            <a:xfrm>
              <a:off x="2739800" y="3870836"/>
              <a:ext cx="2301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07ラノベPOP" panose="02000800000000000000" pitchFamily="50" charset="-128"/>
                  <a:ea typeface="07ラノベPOP" panose="02000800000000000000" pitchFamily="50" charset="-128"/>
                </a:rPr>
                <a:t>環境スポット</a:t>
              </a:r>
            </a:p>
          </p:txBody>
        </p:sp>
        <p:grpSp>
          <p:nvGrpSpPr>
            <p:cNvPr id="149" name="グループ化 148">
              <a:extLst>
                <a:ext uri="{FF2B5EF4-FFF2-40B4-BE49-F238E27FC236}">
                  <a16:creationId xmlns:a16="http://schemas.microsoft.com/office/drawing/2014/main" id="{235704C3-4313-4E8D-A6CC-E612CEC79051}"/>
                </a:ext>
              </a:extLst>
            </p:cNvPr>
            <p:cNvGrpSpPr/>
            <p:nvPr/>
          </p:nvGrpSpPr>
          <p:grpSpPr>
            <a:xfrm>
              <a:off x="2584585" y="3573733"/>
              <a:ext cx="2304658" cy="2131092"/>
              <a:chOff x="2584585" y="3573733"/>
              <a:chExt cx="2304658" cy="2131092"/>
            </a:xfrm>
          </p:grpSpPr>
          <p:sp>
            <p:nvSpPr>
              <p:cNvPr id="150" name="正方形/長方形 149">
                <a:extLst>
                  <a:ext uri="{FF2B5EF4-FFF2-40B4-BE49-F238E27FC236}">
                    <a16:creationId xmlns:a16="http://schemas.microsoft.com/office/drawing/2014/main" id="{A20522B6-6BB8-4039-BE7E-90C61728F59D}"/>
                  </a:ext>
                </a:extLst>
              </p:cNvPr>
              <p:cNvSpPr/>
              <p:nvPr/>
            </p:nvSpPr>
            <p:spPr>
              <a:xfrm>
                <a:off x="2584585" y="3823063"/>
                <a:ext cx="1856786" cy="1876697"/>
              </a:xfrm>
              <a:prstGeom prst="rect">
                <a:avLst/>
              </a:prstGeom>
              <a:noFill/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1" name="テキスト ボックス 150">
                <a:extLst>
                  <a:ext uri="{FF2B5EF4-FFF2-40B4-BE49-F238E27FC236}">
                    <a16:creationId xmlns:a16="http://schemas.microsoft.com/office/drawing/2014/main" id="{99459F06-7645-40D5-B487-0491CDE1DBD6}"/>
                  </a:ext>
                </a:extLst>
              </p:cNvPr>
              <p:cNvSpPr txBox="1"/>
              <p:nvPr/>
            </p:nvSpPr>
            <p:spPr>
              <a:xfrm>
                <a:off x="2743229" y="5289327"/>
                <a:ext cx="1751822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公園、海、山など快適な環境スポットで過ごそう</a:t>
                </a:r>
              </a:p>
            </p:txBody>
          </p:sp>
          <p:pic>
            <p:nvPicPr>
              <p:cNvPr id="152" name="図 151" descr="アイコン が含まれている画像&#10;&#10;自動的に生成された説明">
                <a:extLst>
                  <a:ext uri="{FF2B5EF4-FFF2-40B4-BE49-F238E27FC236}">
                    <a16:creationId xmlns:a16="http://schemas.microsoft.com/office/drawing/2014/main" id="{A42146F3-5313-486F-BBF6-A62F780C02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8057" y="4179542"/>
                <a:ext cx="1180334" cy="1180334"/>
              </a:xfrm>
              <a:prstGeom prst="rect">
                <a:avLst/>
              </a:prstGeom>
            </p:spPr>
          </p:pic>
          <p:pic>
            <p:nvPicPr>
              <p:cNvPr id="153" name="図 152" descr="アイコン&#10;&#10;自動的に生成された説明">
                <a:extLst>
                  <a:ext uri="{FF2B5EF4-FFF2-40B4-BE49-F238E27FC236}">
                    <a16:creationId xmlns:a16="http://schemas.microsoft.com/office/drawing/2014/main" id="{A118DE19-A82E-4B9D-8504-9EEBAB56DB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85386" y="4426165"/>
                <a:ext cx="591161" cy="763887"/>
              </a:xfrm>
              <a:prstGeom prst="rect">
                <a:avLst/>
              </a:prstGeom>
            </p:spPr>
          </p:pic>
          <p:sp>
            <p:nvSpPr>
              <p:cNvPr id="154" name="楕円 153">
                <a:extLst>
                  <a:ext uri="{FF2B5EF4-FFF2-40B4-BE49-F238E27FC236}">
                    <a16:creationId xmlns:a16="http://schemas.microsoft.com/office/drawing/2014/main" id="{0F259CE7-4002-454A-B24B-C760638642E4}"/>
                  </a:ext>
                </a:extLst>
              </p:cNvPr>
              <p:cNvSpPr/>
              <p:nvPr/>
            </p:nvSpPr>
            <p:spPr>
              <a:xfrm>
                <a:off x="4157916" y="3573733"/>
                <a:ext cx="661916" cy="628336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5" name="テキスト ボックス 154">
                <a:extLst>
                  <a:ext uri="{FF2B5EF4-FFF2-40B4-BE49-F238E27FC236}">
                    <a16:creationId xmlns:a16="http://schemas.microsoft.com/office/drawing/2014/main" id="{0DDAB0DD-8063-4859-87BB-E4DE1FD548B2}"/>
                  </a:ext>
                </a:extLst>
              </p:cNvPr>
              <p:cNvSpPr txBox="1"/>
              <p:nvPr/>
            </p:nvSpPr>
            <p:spPr>
              <a:xfrm>
                <a:off x="4138613" y="3693786"/>
                <a:ext cx="7506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000" dirty="0">
                    <a:solidFill>
                      <a:schemeClr val="bg1"/>
                    </a:solidFill>
                    <a:latin typeface="07にくまるフォント" panose="02000900000000000000" pitchFamily="50" charset="-128"/>
                    <a:ea typeface="07にくまるフォント" panose="02000900000000000000" pitchFamily="50" charset="-128"/>
                  </a:rPr>
                  <a:t>25</a:t>
                </a:r>
                <a:r>
                  <a:rPr kumimoji="1" lang="en-US" altLang="ja-JP" sz="1600" dirty="0">
                    <a:solidFill>
                      <a:schemeClr val="bg1"/>
                    </a:solidFill>
                    <a:latin typeface="07にくまるフォント" panose="02000900000000000000" pitchFamily="50" charset="-128"/>
                    <a:ea typeface="07にくまるフォント" panose="02000900000000000000" pitchFamily="50" charset="-128"/>
                  </a:rPr>
                  <a:t>P</a:t>
                </a:r>
                <a:endParaRPr kumimoji="1" lang="ja-JP" altLang="en-US" sz="20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endParaRPr>
              </a:p>
            </p:txBody>
          </p:sp>
        </p:grpSp>
      </p:grpSp>
      <p:grpSp>
        <p:nvGrpSpPr>
          <p:cNvPr id="156" name="グループ化 155">
            <a:extLst>
              <a:ext uri="{FF2B5EF4-FFF2-40B4-BE49-F238E27FC236}">
                <a16:creationId xmlns:a16="http://schemas.microsoft.com/office/drawing/2014/main" id="{F2509A84-CD74-4C4F-B941-07CA49AF5C17}"/>
              </a:ext>
            </a:extLst>
          </p:cNvPr>
          <p:cNvGrpSpPr/>
          <p:nvPr/>
        </p:nvGrpSpPr>
        <p:grpSpPr>
          <a:xfrm>
            <a:off x="2470758" y="3823971"/>
            <a:ext cx="2325139" cy="2050616"/>
            <a:chOff x="5001848" y="3660548"/>
            <a:chExt cx="2325139" cy="2050616"/>
          </a:xfrm>
        </p:grpSpPr>
        <p:sp>
          <p:nvSpPr>
            <p:cNvPr id="157" name="正方形/長方形 156">
              <a:extLst>
                <a:ext uri="{FF2B5EF4-FFF2-40B4-BE49-F238E27FC236}">
                  <a16:creationId xmlns:a16="http://schemas.microsoft.com/office/drawing/2014/main" id="{CFC49813-E4AF-4E06-9AC5-55FC126AF526}"/>
                </a:ext>
              </a:extLst>
            </p:cNvPr>
            <p:cNvSpPr/>
            <p:nvPr/>
          </p:nvSpPr>
          <p:spPr>
            <a:xfrm>
              <a:off x="5001848" y="3823063"/>
              <a:ext cx="1856786" cy="1876697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8" name="テキスト ボックス 157">
              <a:extLst>
                <a:ext uri="{FF2B5EF4-FFF2-40B4-BE49-F238E27FC236}">
                  <a16:creationId xmlns:a16="http://schemas.microsoft.com/office/drawing/2014/main" id="{F08AC21F-E9B0-4E67-BDE5-A273C11E0858}"/>
                </a:ext>
              </a:extLst>
            </p:cNvPr>
            <p:cNvSpPr txBox="1"/>
            <p:nvPr/>
          </p:nvSpPr>
          <p:spPr>
            <a:xfrm>
              <a:off x="5353791" y="3852572"/>
              <a:ext cx="13687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07ラノベPOP" panose="02000800000000000000" pitchFamily="50" charset="-128"/>
                  <a:ea typeface="07ラノベPOP" panose="02000800000000000000" pitchFamily="50" charset="-128"/>
                </a:rPr>
                <a:t>半年報告</a:t>
              </a:r>
            </a:p>
          </p:txBody>
        </p:sp>
        <p:sp>
          <p:nvSpPr>
            <p:cNvPr id="159" name="テキスト ボックス 158">
              <a:extLst>
                <a:ext uri="{FF2B5EF4-FFF2-40B4-BE49-F238E27FC236}">
                  <a16:creationId xmlns:a16="http://schemas.microsoft.com/office/drawing/2014/main" id="{487E7E6C-AE89-49D6-9C99-47A651CA680B}"/>
                </a:ext>
              </a:extLst>
            </p:cNvPr>
            <p:cNvSpPr txBox="1"/>
            <p:nvPr/>
          </p:nvSpPr>
          <p:spPr>
            <a:xfrm>
              <a:off x="5148207" y="5295666"/>
              <a:ext cx="186359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半年に</a:t>
              </a:r>
              <a:r>
                <a:rPr kumimoji="1" lang="en-US" altLang="ja-JP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回アンケートに</a:t>
              </a:r>
              <a:endParaRPr kumimoji="1"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答えて、エコ記録を報告</a:t>
              </a:r>
            </a:p>
          </p:txBody>
        </p:sp>
        <p:pic>
          <p:nvPicPr>
            <p:cNvPr id="160" name="図 159" descr="部屋, 食品 が含まれている画像&#10;&#10;自動的に生成された説明">
              <a:extLst>
                <a:ext uri="{FF2B5EF4-FFF2-40B4-BE49-F238E27FC236}">
                  <a16:creationId xmlns:a16="http://schemas.microsoft.com/office/drawing/2014/main" id="{F1B3BEDE-2C03-4669-9775-D899BB09E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0051" y="4481975"/>
              <a:ext cx="900061" cy="859031"/>
            </a:xfrm>
            <a:prstGeom prst="rect">
              <a:avLst/>
            </a:prstGeom>
          </p:spPr>
        </p:pic>
        <p:pic>
          <p:nvPicPr>
            <p:cNvPr id="161" name="図 160" descr="携帯電話の画面&#10;&#10;自動的に生成された説明">
              <a:extLst>
                <a:ext uri="{FF2B5EF4-FFF2-40B4-BE49-F238E27FC236}">
                  <a16:creationId xmlns:a16="http://schemas.microsoft.com/office/drawing/2014/main" id="{0FE976CF-9FB1-408E-94B1-6ABAADF93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53924">
              <a:off x="5095068" y="4238317"/>
              <a:ext cx="964599" cy="964599"/>
            </a:xfrm>
            <a:prstGeom prst="rect">
              <a:avLst/>
            </a:prstGeom>
          </p:spPr>
        </p:pic>
        <p:sp>
          <p:nvSpPr>
            <p:cNvPr id="162" name="楕円 161">
              <a:extLst>
                <a:ext uri="{FF2B5EF4-FFF2-40B4-BE49-F238E27FC236}">
                  <a16:creationId xmlns:a16="http://schemas.microsoft.com/office/drawing/2014/main" id="{F321DAAF-509C-4080-942E-6D27B7CD942E}"/>
                </a:ext>
              </a:extLst>
            </p:cNvPr>
            <p:cNvSpPr/>
            <p:nvPr/>
          </p:nvSpPr>
          <p:spPr>
            <a:xfrm>
              <a:off x="6465310" y="3660548"/>
              <a:ext cx="661916" cy="62833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3" name="テキスト ボックス 162">
              <a:extLst>
                <a:ext uri="{FF2B5EF4-FFF2-40B4-BE49-F238E27FC236}">
                  <a16:creationId xmlns:a16="http://schemas.microsoft.com/office/drawing/2014/main" id="{2E010781-AFAD-4C4A-A264-72697D101170}"/>
                </a:ext>
              </a:extLst>
            </p:cNvPr>
            <p:cNvSpPr txBox="1"/>
            <p:nvPr/>
          </p:nvSpPr>
          <p:spPr>
            <a:xfrm>
              <a:off x="6481361" y="3776711"/>
              <a:ext cx="845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30</a:t>
              </a:r>
              <a:r>
                <a:rPr kumimoji="1" lang="en-US" altLang="ja-JP" sz="16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P</a:t>
              </a:r>
              <a:endParaRPr kumimoji="1" lang="ja-JP" altLang="en-US" sz="2000" dirty="0">
                <a:solidFill>
                  <a:schemeClr val="bg1"/>
                </a:solidFill>
                <a:latin typeface="07にくまるフォント" panose="02000900000000000000" pitchFamily="50" charset="-128"/>
                <a:ea typeface="07にくまるフォント" panose="02000900000000000000" pitchFamily="50" charset="-128"/>
              </a:endParaRPr>
            </a:p>
          </p:txBody>
        </p:sp>
      </p:grpSp>
      <p:grpSp>
        <p:nvGrpSpPr>
          <p:cNvPr id="171" name="グループ化 170">
            <a:extLst>
              <a:ext uri="{FF2B5EF4-FFF2-40B4-BE49-F238E27FC236}">
                <a16:creationId xmlns:a16="http://schemas.microsoft.com/office/drawing/2014/main" id="{419ED2E9-C36B-4023-8EEA-698DF769AEDD}"/>
              </a:ext>
            </a:extLst>
          </p:cNvPr>
          <p:cNvGrpSpPr/>
          <p:nvPr/>
        </p:nvGrpSpPr>
        <p:grpSpPr>
          <a:xfrm>
            <a:off x="6868516" y="3796553"/>
            <a:ext cx="2275484" cy="2078034"/>
            <a:chOff x="2584585" y="6060126"/>
            <a:chExt cx="2275484" cy="2078034"/>
          </a:xfrm>
        </p:grpSpPr>
        <p:sp>
          <p:nvSpPr>
            <p:cNvPr id="172" name="正方形/長方形 171">
              <a:extLst>
                <a:ext uri="{FF2B5EF4-FFF2-40B4-BE49-F238E27FC236}">
                  <a16:creationId xmlns:a16="http://schemas.microsoft.com/office/drawing/2014/main" id="{3B03ED20-5052-447A-AF43-C487AA1B30A1}"/>
                </a:ext>
              </a:extLst>
            </p:cNvPr>
            <p:cNvSpPr/>
            <p:nvPr/>
          </p:nvSpPr>
          <p:spPr>
            <a:xfrm>
              <a:off x="2584585" y="6261463"/>
              <a:ext cx="1856786" cy="1876697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3" name="テキスト ボックス 172">
              <a:extLst>
                <a:ext uri="{FF2B5EF4-FFF2-40B4-BE49-F238E27FC236}">
                  <a16:creationId xmlns:a16="http://schemas.microsoft.com/office/drawing/2014/main" id="{988343F3-D68C-4BD5-A163-3DEA3C9A927F}"/>
                </a:ext>
              </a:extLst>
            </p:cNvPr>
            <p:cNvSpPr txBox="1"/>
            <p:nvPr/>
          </p:nvSpPr>
          <p:spPr>
            <a:xfrm>
              <a:off x="2701353" y="6374606"/>
              <a:ext cx="18567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07ラノベPOP" panose="02000800000000000000" pitchFamily="50" charset="-128"/>
                  <a:ea typeface="07ラノベPOP" panose="02000800000000000000" pitchFamily="50" charset="-128"/>
                </a:rPr>
                <a:t>エコイベント</a:t>
              </a:r>
            </a:p>
          </p:txBody>
        </p:sp>
        <p:sp>
          <p:nvSpPr>
            <p:cNvPr id="174" name="テキスト ボックス 173">
              <a:extLst>
                <a:ext uri="{FF2B5EF4-FFF2-40B4-BE49-F238E27FC236}">
                  <a16:creationId xmlns:a16="http://schemas.microsoft.com/office/drawing/2014/main" id="{9FB55ECD-0E77-4191-9933-390ADA5BD047}"/>
                </a:ext>
              </a:extLst>
            </p:cNvPr>
            <p:cNvSpPr txBox="1"/>
            <p:nvPr/>
          </p:nvSpPr>
          <p:spPr>
            <a:xfrm>
              <a:off x="2646387" y="7853944"/>
              <a:ext cx="196523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エコイベントに参加しよう</a:t>
              </a:r>
            </a:p>
          </p:txBody>
        </p:sp>
        <p:pic>
          <p:nvPicPr>
            <p:cNvPr id="175" name="図 174" descr="テーブル, ランプ が含まれている画像&#10;&#10;自動的に生成された説明">
              <a:extLst>
                <a:ext uri="{FF2B5EF4-FFF2-40B4-BE49-F238E27FC236}">
                  <a16:creationId xmlns:a16="http://schemas.microsoft.com/office/drawing/2014/main" id="{9873756D-3487-4E5B-A1B3-511DCE08F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2240" y="6698902"/>
              <a:ext cx="1087059" cy="833555"/>
            </a:xfrm>
            <a:prstGeom prst="rect">
              <a:avLst/>
            </a:prstGeom>
          </p:spPr>
        </p:pic>
        <p:pic>
          <p:nvPicPr>
            <p:cNvPr id="176" name="図 175" descr="アイコン&#10;&#10;中程度の精度で自動的に生成された説明">
              <a:extLst>
                <a:ext uri="{FF2B5EF4-FFF2-40B4-BE49-F238E27FC236}">
                  <a16:creationId xmlns:a16="http://schemas.microsoft.com/office/drawing/2014/main" id="{DBB408C4-3F16-4F13-805D-A9749B3C7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2293" y="7176861"/>
              <a:ext cx="331322" cy="483845"/>
            </a:xfrm>
            <a:prstGeom prst="rect">
              <a:avLst/>
            </a:prstGeom>
          </p:spPr>
        </p:pic>
        <p:pic>
          <p:nvPicPr>
            <p:cNvPr id="177" name="図 176" descr="アイコン&#10;&#10;中程度の精度で自動的に生成された説明">
              <a:extLst>
                <a:ext uri="{FF2B5EF4-FFF2-40B4-BE49-F238E27FC236}">
                  <a16:creationId xmlns:a16="http://schemas.microsoft.com/office/drawing/2014/main" id="{83B504F8-FE9D-4846-AA43-178D1D864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0119" y="7176861"/>
              <a:ext cx="331322" cy="483845"/>
            </a:xfrm>
            <a:prstGeom prst="rect">
              <a:avLst/>
            </a:prstGeom>
          </p:spPr>
        </p:pic>
        <p:pic>
          <p:nvPicPr>
            <p:cNvPr id="178" name="図 177" descr="図形&#10;&#10;自動的に生成された説明">
              <a:extLst>
                <a:ext uri="{FF2B5EF4-FFF2-40B4-BE49-F238E27FC236}">
                  <a16:creationId xmlns:a16="http://schemas.microsoft.com/office/drawing/2014/main" id="{A250598F-9D8C-477A-972B-50859A50C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3406" y="7264405"/>
              <a:ext cx="720068" cy="536103"/>
            </a:xfrm>
            <a:prstGeom prst="rect">
              <a:avLst/>
            </a:prstGeom>
          </p:spPr>
        </p:pic>
        <p:sp>
          <p:nvSpPr>
            <p:cNvPr id="179" name="楕円 178">
              <a:extLst>
                <a:ext uri="{FF2B5EF4-FFF2-40B4-BE49-F238E27FC236}">
                  <a16:creationId xmlns:a16="http://schemas.microsoft.com/office/drawing/2014/main" id="{4BF1850D-7063-4DC5-A060-A941DC2AF62C}"/>
                </a:ext>
              </a:extLst>
            </p:cNvPr>
            <p:cNvSpPr/>
            <p:nvPr/>
          </p:nvSpPr>
          <p:spPr>
            <a:xfrm>
              <a:off x="4118391" y="6060126"/>
              <a:ext cx="661916" cy="62833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0" name="テキスト ボックス 179">
              <a:extLst>
                <a:ext uri="{FF2B5EF4-FFF2-40B4-BE49-F238E27FC236}">
                  <a16:creationId xmlns:a16="http://schemas.microsoft.com/office/drawing/2014/main" id="{85B7D9AB-0CF0-4F7F-81CC-435A47EDE23B}"/>
                </a:ext>
              </a:extLst>
            </p:cNvPr>
            <p:cNvSpPr txBox="1"/>
            <p:nvPr/>
          </p:nvSpPr>
          <p:spPr>
            <a:xfrm>
              <a:off x="4160927" y="6189766"/>
              <a:ext cx="6991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50</a:t>
              </a:r>
              <a:r>
                <a:rPr kumimoji="1" lang="en-US" altLang="ja-JP" sz="16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P</a:t>
              </a:r>
              <a:endParaRPr kumimoji="1" lang="ja-JP" altLang="en-US" sz="2000" dirty="0">
                <a:solidFill>
                  <a:schemeClr val="bg1"/>
                </a:solidFill>
                <a:latin typeface="07にくまるフォント" panose="02000900000000000000" pitchFamily="50" charset="-128"/>
                <a:ea typeface="07にくまるフォント" panose="02000900000000000000" pitchFamily="50" charset="-128"/>
              </a:endParaRPr>
            </a:p>
          </p:txBody>
        </p:sp>
      </p:grpSp>
      <p:grpSp>
        <p:nvGrpSpPr>
          <p:cNvPr id="111" name="グループ化 110">
            <a:extLst>
              <a:ext uri="{FF2B5EF4-FFF2-40B4-BE49-F238E27FC236}">
                <a16:creationId xmlns:a16="http://schemas.microsoft.com/office/drawing/2014/main" id="{0FC14519-3DA5-4E16-9C1C-706017C35D43}"/>
              </a:ext>
            </a:extLst>
          </p:cNvPr>
          <p:cNvGrpSpPr/>
          <p:nvPr/>
        </p:nvGrpSpPr>
        <p:grpSpPr>
          <a:xfrm>
            <a:off x="4692987" y="1362420"/>
            <a:ext cx="2242209" cy="2144025"/>
            <a:chOff x="4991280" y="1117335"/>
            <a:chExt cx="2242209" cy="2144025"/>
          </a:xfrm>
        </p:grpSpPr>
        <p:grpSp>
          <p:nvGrpSpPr>
            <p:cNvPr id="112" name="グループ化 111">
              <a:extLst>
                <a:ext uri="{FF2B5EF4-FFF2-40B4-BE49-F238E27FC236}">
                  <a16:creationId xmlns:a16="http://schemas.microsoft.com/office/drawing/2014/main" id="{AE014A74-AC9D-4FE8-AF86-1F400D2B621A}"/>
                </a:ext>
              </a:extLst>
            </p:cNvPr>
            <p:cNvGrpSpPr/>
            <p:nvPr/>
          </p:nvGrpSpPr>
          <p:grpSpPr>
            <a:xfrm>
              <a:off x="4991280" y="1117335"/>
              <a:ext cx="2203971" cy="2144025"/>
              <a:chOff x="4991280" y="1117335"/>
              <a:chExt cx="2203971" cy="2144025"/>
            </a:xfrm>
          </p:grpSpPr>
          <p:sp>
            <p:nvSpPr>
              <p:cNvPr id="114" name="テキスト ボックス 113">
                <a:extLst>
                  <a:ext uri="{FF2B5EF4-FFF2-40B4-BE49-F238E27FC236}">
                    <a16:creationId xmlns:a16="http://schemas.microsoft.com/office/drawing/2014/main" id="{FA447785-9B56-499C-8D75-6D7AA8E21397}"/>
                  </a:ext>
                </a:extLst>
              </p:cNvPr>
              <p:cNvSpPr txBox="1"/>
              <p:nvPr/>
            </p:nvSpPr>
            <p:spPr>
              <a:xfrm>
                <a:off x="5168816" y="2789886"/>
                <a:ext cx="167925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協賛店でお買い物、お食事等をするとポイント</a:t>
                </a:r>
              </a:p>
            </p:txBody>
          </p:sp>
          <p:grpSp>
            <p:nvGrpSpPr>
              <p:cNvPr id="115" name="グループ化 114">
                <a:extLst>
                  <a:ext uri="{FF2B5EF4-FFF2-40B4-BE49-F238E27FC236}">
                    <a16:creationId xmlns:a16="http://schemas.microsoft.com/office/drawing/2014/main" id="{A1403139-1696-4064-8500-B07938CEF24E}"/>
                  </a:ext>
                </a:extLst>
              </p:cNvPr>
              <p:cNvGrpSpPr/>
              <p:nvPr/>
            </p:nvGrpSpPr>
            <p:grpSpPr>
              <a:xfrm>
                <a:off x="4991280" y="1117335"/>
                <a:ext cx="2203971" cy="2144025"/>
                <a:chOff x="4991280" y="1117335"/>
                <a:chExt cx="2203971" cy="2144025"/>
              </a:xfrm>
            </p:grpSpPr>
            <p:sp>
              <p:nvSpPr>
                <p:cNvPr id="116" name="正方形/長方形 115">
                  <a:extLst>
                    <a:ext uri="{FF2B5EF4-FFF2-40B4-BE49-F238E27FC236}">
                      <a16:creationId xmlns:a16="http://schemas.microsoft.com/office/drawing/2014/main" id="{780DDBF7-C7BD-485E-BDCC-43E605CE06A0}"/>
                    </a:ext>
                  </a:extLst>
                </p:cNvPr>
                <p:cNvSpPr/>
                <p:nvPr/>
              </p:nvSpPr>
              <p:spPr>
                <a:xfrm>
                  <a:off x="4991280" y="1384663"/>
                  <a:ext cx="1856786" cy="1876697"/>
                </a:xfrm>
                <a:prstGeom prst="rect">
                  <a:avLst/>
                </a:prstGeom>
                <a:noFill/>
                <a:ln>
                  <a:solidFill>
                    <a:schemeClr val="bg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7" name="テキスト ボックス 116">
                  <a:extLst>
                    <a:ext uri="{FF2B5EF4-FFF2-40B4-BE49-F238E27FC236}">
                      <a16:creationId xmlns:a16="http://schemas.microsoft.com/office/drawing/2014/main" id="{DF1CCCE7-ACAC-4C28-9362-F13083132704}"/>
                    </a:ext>
                  </a:extLst>
                </p:cNvPr>
                <p:cNvSpPr txBox="1"/>
                <p:nvPr/>
              </p:nvSpPr>
              <p:spPr>
                <a:xfrm>
                  <a:off x="5239009" y="1470622"/>
                  <a:ext cx="167057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dirty="0">
                      <a:latin typeface="07ラノベPOP" panose="02000800000000000000" pitchFamily="50" charset="-128"/>
                      <a:ea typeface="07ラノベPOP" panose="02000800000000000000" pitchFamily="50" charset="-128"/>
                    </a:rPr>
                    <a:t>協賛店来店</a:t>
                  </a:r>
                </a:p>
              </p:txBody>
            </p:sp>
            <p:pic>
              <p:nvPicPr>
                <p:cNvPr id="118" name="図 117" descr="グラフィカル ユーザー インターフェイス&#10;&#10;自動的に生成された説明">
                  <a:extLst>
                    <a:ext uri="{FF2B5EF4-FFF2-40B4-BE49-F238E27FC236}">
                      <a16:creationId xmlns:a16="http://schemas.microsoft.com/office/drawing/2014/main" id="{016B8323-4997-4D46-B010-36FC9F8E2B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9651" y="1364529"/>
                  <a:ext cx="1327976" cy="1325851"/>
                </a:xfrm>
                <a:prstGeom prst="rect">
                  <a:avLst/>
                </a:prstGeom>
              </p:spPr>
            </p:pic>
            <p:pic>
              <p:nvPicPr>
                <p:cNvPr id="119" name="図 118" descr="グリーン が含まれている画像&#10;&#10;自動的に生成された説明">
                  <a:extLst>
                    <a:ext uri="{FF2B5EF4-FFF2-40B4-BE49-F238E27FC236}">
                      <a16:creationId xmlns:a16="http://schemas.microsoft.com/office/drawing/2014/main" id="{77A061F6-9517-46E7-AB17-3DF84A2F8C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89627" y="2188164"/>
                  <a:ext cx="580012" cy="685547"/>
                </a:xfrm>
                <a:prstGeom prst="rect">
                  <a:avLst/>
                </a:prstGeom>
              </p:spPr>
            </p:pic>
            <p:sp>
              <p:nvSpPr>
                <p:cNvPr id="120" name="楕円 119">
                  <a:extLst>
                    <a:ext uri="{FF2B5EF4-FFF2-40B4-BE49-F238E27FC236}">
                      <a16:creationId xmlns:a16="http://schemas.microsoft.com/office/drawing/2014/main" id="{40B9302E-DAF3-4A91-8811-15167546BEBA}"/>
                    </a:ext>
                  </a:extLst>
                </p:cNvPr>
                <p:cNvSpPr/>
                <p:nvPr/>
              </p:nvSpPr>
              <p:spPr>
                <a:xfrm>
                  <a:off x="6533335" y="1117335"/>
                  <a:ext cx="661916" cy="628336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A5FFAE01-FA44-43FC-963C-E967EC616692}"/>
                </a:ext>
              </a:extLst>
            </p:cNvPr>
            <p:cNvSpPr txBox="1"/>
            <p:nvPr/>
          </p:nvSpPr>
          <p:spPr>
            <a:xfrm>
              <a:off x="6560783" y="1233501"/>
              <a:ext cx="6727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20</a:t>
              </a:r>
              <a:r>
                <a:rPr kumimoji="1" lang="en-US" altLang="ja-JP" sz="16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P</a:t>
              </a:r>
              <a:endParaRPr kumimoji="1" lang="ja-JP" altLang="en-US" sz="2000" dirty="0">
                <a:solidFill>
                  <a:schemeClr val="bg1"/>
                </a:solidFill>
                <a:latin typeface="07にくまるフォント" panose="02000900000000000000" pitchFamily="50" charset="-128"/>
                <a:ea typeface="07にくまるフォント" panose="02000900000000000000" pitchFamily="50" charset="-128"/>
              </a:endParaRPr>
            </a:p>
          </p:txBody>
        </p:sp>
      </p:grpSp>
      <p:grpSp>
        <p:nvGrpSpPr>
          <p:cNvPr id="164" name="グループ化 163">
            <a:extLst>
              <a:ext uri="{FF2B5EF4-FFF2-40B4-BE49-F238E27FC236}">
                <a16:creationId xmlns:a16="http://schemas.microsoft.com/office/drawing/2014/main" id="{687B435D-FD68-44B5-8EF6-B593CCC14413}"/>
              </a:ext>
            </a:extLst>
          </p:cNvPr>
          <p:cNvGrpSpPr/>
          <p:nvPr/>
        </p:nvGrpSpPr>
        <p:grpSpPr>
          <a:xfrm>
            <a:off x="4733378" y="3803062"/>
            <a:ext cx="2242945" cy="2071525"/>
            <a:chOff x="167322" y="6080069"/>
            <a:chExt cx="2242945" cy="2071525"/>
          </a:xfrm>
        </p:grpSpPr>
        <p:sp>
          <p:nvSpPr>
            <p:cNvPr id="165" name="正方形/長方形 164">
              <a:extLst>
                <a:ext uri="{FF2B5EF4-FFF2-40B4-BE49-F238E27FC236}">
                  <a16:creationId xmlns:a16="http://schemas.microsoft.com/office/drawing/2014/main" id="{98F2FDC0-CA15-412F-BD37-86730A74ED89}"/>
                </a:ext>
              </a:extLst>
            </p:cNvPr>
            <p:cNvSpPr/>
            <p:nvPr/>
          </p:nvSpPr>
          <p:spPr>
            <a:xfrm>
              <a:off x="167322" y="6261463"/>
              <a:ext cx="1856786" cy="1876697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6" name="テキスト ボックス 165">
              <a:extLst>
                <a:ext uri="{FF2B5EF4-FFF2-40B4-BE49-F238E27FC236}">
                  <a16:creationId xmlns:a16="http://schemas.microsoft.com/office/drawing/2014/main" id="{0C605EB4-AE53-4CD9-BA5B-8ABD707B986E}"/>
                </a:ext>
              </a:extLst>
            </p:cNvPr>
            <p:cNvSpPr txBox="1"/>
            <p:nvPr/>
          </p:nvSpPr>
          <p:spPr>
            <a:xfrm>
              <a:off x="258749" y="6299340"/>
              <a:ext cx="20814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07ラノベPOP" panose="02000800000000000000" pitchFamily="50" charset="-128"/>
                  <a:ea typeface="07ラノベPOP" panose="02000800000000000000" pitchFamily="50" charset="-128"/>
                </a:rPr>
                <a:t>お知らせ閲覧</a:t>
              </a:r>
            </a:p>
          </p:txBody>
        </p:sp>
        <p:sp>
          <p:nvSpPr>
            <p:cNvPr id="167" name="テキスト ボックス 166">
              <a:extLst>
                <a:ext uri="{FF2B5EF4-FFF2-40B4-BE49-F238E27FC236}">
                  <a16:creationId xmlns:a16="http://schemas.microsoft.com/office/drawing/2014/main" id="{D7117CB9-1524-4695-B112-64341C33905D}"/>
                </a:ext>
              </a:extLst>
            </p:cNvPr>
            <p:cNvSpPr txBox="1"/>
            <p:nvPr/>
          </p:nvSpPr>
          <p:spPr>
            <a:xfrm>
              <a:off x="316752" y="7720707"/>
              <a:ext cx="181290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エコイベント情報などをチェック</a:t>
              </a:r>
            </a:p>
          </p:txBody>
        </p:sp>
        <p:pic>
          <p:nvPicPr>
            <p:cNvPr id="168" name="図 167" descr="テキスト, 手紙&#10;&#10;自動的に生成された説明">
              <a:extLst>
                <a:ext uri="{FF2B5EF4-FFF2-40B4-BE49-F238E27FC236}">
                  <a16:creationId xmlns:a16="http://schemas.microsoft.com/office/drawing/2014/main" id="{55B34830-4DC9-43F7-AFEE-B84AB54B01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135" b="14951"/>
            <a:stretch/>
          </p:blipFill>
          <p:spPr>
            <a:xfrm>
              <a:off x="716833" y="6717751"/>
              <a:ext cx="690616" cy="920225"/>
            </a:xfrm>
            <a:prstGeom prst="rect">
              <a:avLst/>
            </a:prstGeom>
          </p:spPr>
        </p:pic>
        <p:sp>
          <p:nvSpPr>
            <p:cNvPr id="169" name="楕円 168">
              <a:extLst>
                <a:ext uri="{FF2B5EF4-FFF2-40B4-BE49-F238E27FC236}">
                  <a16:creationId xmlns:a16="http://schemas.microsoft.com/office/drawing/2014/main" id="{17556B68-9C71-411E-83A9-5C674BB553EE}"/>
                </a:ext>
              </a:extLst>
            </p:cNvPr>
            <p:cNvSpPr/>
            <p:nvPr/>
          </p:nvSpPr>
          <p:spPr>
            <a:xfrm>
              <a:off x="1707224" y="6080069"/>
              <a:ext cx="661916" cy="62833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0" name="テキスト ボックス 169">
              <a:extLst>
                <a:ext uri="{FF2B5EF4-FFF2-40B4-BE49-F238E27FC236}">
                  <a16:creationId xmlns:a16="http://schemas.microsoft.com/office/drawing/2014/main" id="{7F8B543A-4ECD-4FCC-8997-EF2489CA3859}"/>
                </a:ext>
              </a:extLst>
            </p:cNvPr>
            <p:cNvSpPr txBox="1"/>
            <p:nvPr/>
          </p:nvSpPr>
          <p:spPr>
            <a:xfrm>
              <a:off x="1819100" y="6204956"/>
              <a:ext cx="5911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5</a:t>
              </a:r>
              <a:r>
                <a:rPr kumimoji="1" lang="en-US" altLang="ja-JP" sz="16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P</a:t>
              </a:r>
              <a:endParaRPr kumimoji="1" lang="ja-JP" altLang="en-US" sz="2000" dirty="0">
                <a:solidFill>
                  <a:schemeClr val="bg1"/>
                </a:solidFill>
                <a:latin typeface="07にくまるフォント" panose="02000900000000000000" pitchFamily="50" charset="-128"/>
                <a:ea typeface="07にくまるフォント" panose="0200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3847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1A435D2-9AAF-4DF2-8CE4-464BAB4F32D7}"/>
              </a:ext>
            </a:extLst>
          </p:cNvPr>
          <p:cNvGrpSpPr/>
          <p:nvPr/>
        </p:nvGrpSpPr>
        <p:grpSpPr>
          <a:xfrm>
            <a:off x="366953" y="2144683"/>
            <a:ext cx="3298965" cy="3317394"/>
            <a:chOff x="156753" y="2144683"/>
            <a:chExt cx="3298965" cy="3317394"/>
          </a:xfrm>
        </p:grpSpPr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1C157FF0-2CED-4478-BD0A-E675F8A137A1}"/>
                </a:ext>
              </a:extLst>
            </p:cNvPr>
            <p:cNvSpPr/>
            <p:nvPr/>
          </p:nvSpPr>
          <p:spPr>
            <a:xfrm>
              <a:off x="156753" y="2144683"/>
              <a:ext cx="3298965" cy="3317394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DA7ED44D-7D75-4929-9846-E85FA2E2469D}"/>
                </a:ext>
              </a:extLst>
            </p:cNvPr>
            <p:cNvSpPr txBox="1"/>
            <p:nvPr/>
          </p:nvSpPr>
          <p:spPr>
            <a:xfrm>
              <a:off x="235372" y="2274757"/>
              <a:ext cx="286593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07ラノベPOP" panose="02000800000000000000" pitchFamily="50" charset="-128"/>
                  <a:ea typeface="07ラノベPOP" panose="02000800000000000000" pitchFamily="50" charset="-128"/>
                </a:rPr>
                <a:t>毎日</a:t>
              </a:r>
              <a:endParaRPr kumimoji="1" lang="en-US" altLang="ja-JP" sz="2400" dirty="0">
                <a:latin typeface="07ラノベPOP" panose="02000800000000000000" pitchFamily="50" charset="-128"/>
                <a:ea typeface="07ラノベPOP" panose="02000800000000000000" pitchFamily="50" charset="-128"/>
              </a:endParaRPr>
            </a:p>
            <a:p>
              <a:r>
                <a:rPr kumimoji="1" lang="ja-JP" altLang="en-US" sz="2400" dirty="0">
                  <a:latin typeface="07ラノベPOP" panose="02000800000000000000" pitchFamily="50" charset="-128"/>
                  <a:ea typeface="07ラノベPOP" panose="02000800000000000000" pitchFamily="50" charset="-128"/>
                </a:rPr>
                <a:t>エコチェック</a:t>
              </a: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6CB6F01C-AA4D-40C8-A15C-FC3FD3D91A2D}"/>
                </a:ext>
              </a:extLst>
            </p:cNvPr>
            <p:cNvSpPr txBox="1"/>
            <p:nvPr/>
          </p:nvSpPr>
          <p:spPr>
            <a:xfrm>
              <a:off x="382513" y="4766522"/>
              <a:ext cx="30722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</a:t>
              </a:r>
              <a:r>
                <a:rPr kumimoji="1" lang="ja-JP" altLang="en-US" sz="1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日</a:t>
              </a:r>
              <a:r>
                <a:rPr kumimoji="1" lang="en-US" altLang="ja-JP" sz="1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</a:t>
              </a:r>
              <a:r>
                <a:rPr kumimoji="1" lang="ja-JP" altLang="en-US" sz="1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回、すぐできるエコ活動をチェック、実践しよう！</a:t>
              </a:r>
            </a:p>
          </p:txBody>
        </p:sp>
        <p:sp>
          <p:nvSpPr>
            <p:cNvPr id="5" name="楕円 4">
              <a:extLst>
                <a:ext uri="{FF2B5EF4-FFF2-40B4-BE49-F238E27FC236}">
                  <a16:creationId xmlns:a16="http://schemas.microsoft.com/office/drawing/2014/main" id="{90DC4779-8CB0-4A1F-931F-7BFECCD94698}"/>
                </a:ext>
              </a:extLst>
            </p:cNvPr>
            <p:cNvSpPr/>
            <p:nvPr/>
          </p:nvSpPr>
          <p:spPr>
            <a:xfrm>
              <a:off x="2382044" y="2257738"/>
              <a:ext cx="1002848" cy="95489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1A42354-A3F1-4BCA-A041-0CA61D7AFA53}"/>
                </a:ext>
              </a:extLst>
            </p:cNvPr>
            <p:cNvSpPr txBox="1"/>
            <p:nvPr/>
          </p:nvSpPr>
          <p:spPr>
            <a:xfrm>
              <a:off x="2490849" y="2414887"/>
              <a:ext cx="7852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40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1</a:t>
              </a:r>
              <a:r>
                <a:rPr kumimoji="1" lang="en-US" altLang="ja-JP" sz="32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P</a:t>
              </a:r>
              <a:endParaRPr kumimoji="1" lang="ja-JP" altLang="en-US" sz="4000" dirty="0">
                <a:solidFill>
                  <a:schemeClr val="bg1"/>
                </a:solidFill>
                <a:latin typeface="07にくまるフォント" panose="02000900000000000000" pitchFamily="50" charset="-128"/>
                <a:ea typeface="07にくまるフォント" panose="02000900000000000000" pitchFamily="50" charset="-128"/>
              </a:endParaRPr>
            </a:p>
          </p:txBody>
        </p:sp>
        <p:pic>
          <p:nvPicPr>
            <p:cNvPr id="7" name="図 6" descr="図形, アイコン&#10;&#10;自動的に生成された説明">
              <a:extLst>
                <a:ext uri="{FF2B5EF4-FFF2-40B4-BE49-F238E27FC236}">
                  <a16:creationId xmlns:a16="http://schemas.microsoft.com/office/drawing/2014/main" id="{E51EBF90-A55A-42D8-BD1C-1454EBEF8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890" y="3160641"/>
              <a:ext cx="2171546" cy="1494281"/>
            </a:xfrm>
            <a:prstGeom prst="rect">
              <a:avLst/>
            </a:prstGeom>
          </p:spPr>
        </p:pic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167188E-5EEB-42CA-B2BE-DDF611E8B338}"/>
              </a:ext>
            </a:extLst>
          </p:cNvPr>
          <p:cNvSpPr txBox="1"/>
          <p:nvPr/>
        </p:nvSpPr>
        <p:spPr>
          <a:xfrm>
            <a:off x="4441676" y="301687"/>
            <a:ext cx="3740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でできる</a:t>
            </a:r>
            <a:r>
              <a:rPr kumimoji="1" lang="en-US" altLang="ja-JP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つのこと</a:t>
            </a:r>
          </a:p>
        </p:txBody>
      </p:sp>
      <p:pic>
        <p:nvPicPr>
          <p:cNvPr id="9" name="図 8" descr="ロゴ&#10;&#10;自動的に生成された説明">
            <a:extLst>
              <a:ext uri="{FF2B5EF4-FFF2-40B4-BE49-F238E27FC236}">
                <a16:creationId xmlns:a16="http://schemas.microsoft.com/office/drawing/2014/main" id="{22C21DAA-AF13-4789-AF02-A361A98EC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20" y="301687"/>
            <a:ext cx="3444151" cy="104081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8C79652-E5A8-4532-967F-E90932849ACC}"/>
              </a:ext>
            </a:extLst>
          </p:cNvPr>
          <p:cNvSpPr txBox="1"/>
          <p:nvPr/>
        </p:nvSpPr>
        <p:spPr>
          <a:xfrm>
            <a:off x="3691580" y="2144683"/>
            <a:ext cx="48013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・すぐに取り組めるエコ活動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をご紹介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・今日これをやろう！と思うもの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にチェック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B18009F-5AD6-4F22-A52C-365DB179905B}"/>
              </a:ext>
            </a:extLst>
          </p:cNvPr>
          <p:cNvSpPr txBox="1"/>
          <p:nvPr/>
        </p:nvSpPr>
        <p:spPr>
          <a:xfrm>
            <a:off x="3691579" y="4241797"/>
            <a:ext cx="541686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たとえば・・・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・運転時には穏やかにアクセルを踏む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・レジ袋は辞退する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・エコマーク商品を購入する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8388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3DB74D-1C13-48BF-AB35-A54B513E814E}"/>
              </a:ext>
            </a:extLst>
          </p:cNvPr>
          <p:cNvSpPr txBox="1"/>
          <p:nvPr/>
        </p:nvSpPr>
        <p:spPr>
          <a:xfrm>
            <a:off x="4441676" y="301687"/>
            <a:ext cx="3740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でできる</a:t>
            </a:r>
            <a:r>
              <a:rPr kumimoji="1" lang="en-US" altLang="ja-JP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つのこと</a:t>
            </a:r>
          </a:p>
        </p:txBody>
      </p:sp>
      <p:pic>
        <p:nvPicPr>
          <p:cNvPr id="3" name="図 2" descr="ロゴ&#10;&#10;自動的に生成された説明">
            <a:extLst>
              <a:ext uri="{FF2B5EF4-FFF2-40B4-BE49-F238E27FC236}">
                <a16:creationId xmlns:a16="http://schemas.microsoft.com/office/drawing/2014/main" id="{EC783D13-CAD1-43B5-9804-E11EDDC72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20" y="301687"/>
            <a:ext cx="3444151" cy="1040810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6DBE015C-8AD8-4C75-83BC-B2CC0B8EE3FB}"/>
              </a:ext>
            </a:extLst>
          </p:cNvPr>
          <p:cNvGrpSpPr/>
          <p:nvPr/>
        </p:nvGrpSpPr>
        <p:grpSpPr>
          <a:xfrm>
            <a:off x="325073" y="2061555"/>
            <a:ext cx="3789588" cy="3329841"/>
            <a:chOff x="198953" y="2061555"/>
            <a:chExt cx="3789588" cy="3329841"/>
          </a:xfrm>
        </p:grpSpPr>
        <p:pic>
          <p:nvPicPr>
            <p:cNvPr id="9" name="図 8" descr="グラフ, 折れ線グラフ&#10;&#10;自動的に生成された説明">
              <a:extLst>
                <a:ext uri="{FF2B5EF4-FFF2-40B4-BE49-F238E27FC236}">
                  <a16:creationId xmlns:a16="http://schemas.microsoft.com/office/drawing/2014/main" id="{F0C58A3E-EAEE-4A7D-A15A-5D62084210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85" t="9979" r="285" b="7210"/>
            <a:stretch/>
          </p:blipFill>
          <p:spPr>
            <a:xfrm>
              <a:off x="1954161" y="2708510"/>
              <a:ext cx="1306633" cy="1924596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7C7BD6E0-94A6-4554-8EB6-6815C3ACFB81}"/>
                </a:ext>
              </a:extLst>
            </p:cNvPr>
            <p:cNvSpPr/>
            <p:nvPr/>
          </p:nvSpPr>
          <p:spPr>
            <a:xfrm>
              <a:off x="198953" y="2061555"/>
              <a:ext cx="3444150" cy="3329841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2611F78F-023E-4E93-BE59-078767292583}"/>
                </a:ext>
              </a:extLst>
            </p:cNvPr>
            <p:cNvSpPr txBox="1"/>
            <p:nvPr/>
          </p:nvSpPr>
          <p:spPr>
            <a:xfrm>
              <a:off x="420167" y="2134184"/>
              <a:ext cx="16320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07ラノベPOP" panose="02000800000000000000" pitchFamily="50" charset="-128"/>
                  <a:ea typeface="07ラノベPOP" panose="02000800000000000000" pitchFamily="50" charset="-128"/>
                </a:rPr>
                <a:t>エコ記録</a:t>
              </a:r>
            </a:p>
          </p:txBody>
        </p:sp>
        <p:sp>
          <p:nvSpPr>
            <p:cNvPr id="6" name="楕円 5">
              <a:extLst>
                <a:ext uri="{FF2B5EF4-FFF2-40B4-BE49-F238E27FC236}">
                  <a16:creationId xmlns:a16="http://schemas.microsoft.com/office/drawing/2014/main" id="{C82EC4C5-C615-408A-B157-7C739A66BA0F}"/>
                </a:ext>
              </a:extLst>
            </p:cNvPr>
            <p:cNvSpPr/>
            <p:nvPr/>
          </p:nvSpPr>
          <p:spPr>
            <a:xfrm>
              <a:off x="2607478" y="2121136"/>
              <a:ext cx="1035625" cy="104081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1F8506CC-8BB4-4787-B89A-4C84E1363648}"/>
                </a:ext>
              </a:extLst>
            </p:cNvPr>
            <p:cNvSpPr txBox="1"/>
            <p:nvPr/>
          </p:nvSpPr>
          <p:spPr>
            <a:xfrm>
              <a:off x="272523" y="4775002"/>
              <a:ext cx="34541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毎月の電気、ガス、水道、ガソリン使用量、金額などを入力</a:t>
              </a:r>
            </a:p>
          </p:txBody>
        </p:sp>
        <p:pic>
          <p:nvPicPr>
            <p:cNvPr id="8" name="図 7" descr="グラフィカル ユーザー インターフェイス, アプリケーション&#10;&#10;自動的に生成された説明">
              <a:extLst>
                <a:ext uri="{FF2B5EF4-FFF2-40B4-BE49-F238E27FC236}">
                  <a16:creationId xmlns:a16="http://schemas.microsoft.com/office/drawing/2014/main" id="{D8AA183E-5FDE-4F09-98FC-C7D022243E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10" r="-166" b="16973"/>
            <a:stretch/>
          </p:blipFill>
          <p:spPr>
            <a:xfrm>
              <a:off x="316689" y="2708510"/>
              <a:ext cx="1507810" cy="1954978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0F2D55D-FD61-4724-A104-AE5C7CC44DF6}"/>
                </a:ext>
              </a:extLst>
            </p:cNvPr>
            <p:cNvSpPr txBox="1"/>
            <p:nvPr/>
          </p:nvSpPr>
          <p:spPr>
            <a:xfrm>
              <a:off x="2533047" y="2283619"/>
              <a:ext cx="145549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40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10</a:t>
              </a:r>
              <a:r>
                <a:rPr kumimoji="1" lang="en-US" altLang="ja-JP" sz="32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P</a:t>
              </a:r>
              <a:endParaRPr kumimoji="1" lang="ja-JP" altLang="en-US" sz="4000" dirty="0">
                <a:solidFill>
                  <a:schemeClr val="bg1"/>
                </a:solidFill>
                <a:latin typeface="07にくまるフォント" panose="02000900000000000000" pitchFamily="50" charset="-128"/>
                <a:ea typeface="07にくまるフォント" panose="02000900000000000000" pitchFamily="50" charset="-128"/>
              </a:endParaRP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8F2205D-AC7A-4DFC-A904-FD2D2C18AAF6}"/>
              </a:ext>
            </a:extLst>
          </p:cNvPr>
          <p:cNvSpPr txBox="1"/>
          <p:nvPr/>
        </p:nvSpPr>
        <p:spPr>
          <a:xfrm>
            <a:off x="3660864" y="2134184"/>
            <a:ext cx="5724644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・毎月の電気、ガス、水道、ガソリン、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灯油使用量と、ゴミ排出量を入力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kumimoji="1" lang="en-US" altLang="ja-JP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灯油、ガソリンを使っていない場合は、</a:t>
            </a:r>
            <a:endParaRPr kumimoji="1" lang="en-US" altLang="ja-JP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kumimoji="1"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kumimoji="1"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kumimoji="1" lang="ja-JP" altLang="en-US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を入力してください</a:t>
            </a:r>
            <a:endParaRPr kumimoji="1" lang="en-US" altLang="ja-JP" sz="2400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・入力すると自動でグラフ化！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九州平均と前年度と比較できる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→自分が他の人と比べて、昨年と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比べて使いすぎてないかチェック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できます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4188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3DB74D-1C13-48BF-AB35-A54B513E814E}"/>
              </a:ext>
            </a:extLst>
          </p:cNvPr>
          <p:cNvSpPr txBox="1"/>
          <p:nvPr/>
        </p:nvSpPr>
        <p:spPr>
          <a:xfrm>
            <a:off x="4441676" y="301687"/>
            <a:ext cx="3740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でできる</a:t>
            </a:r>
            <a:r>
              <a:rPr kumimoji="1" lang="en-US" altLang="ja-JP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つのこと</a:t>
            </a:r>
          </a:p>
        </p:txBody>
      </p:sp>
      <p:pic>
        <p:nvPicPr>
          <p:cNvPr id="3" name="図 2" descr="ロゴ&#10;&#10;自動的に生成された説明">
            <a:extLst>
              <a:ext uri="{FF2B5EF4-FFF2-40B4-BE49-F238E27FC236}">
                <a16:creationId xmlns:a16="http://schemas.microsoft.com/office/drawing/2014/main" id="{EC783D13-CAD1-43B5-9804-E11EDDC72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20" y="301687"/>
            <a:ext cx="3444151" cy="1040810"/>
          </a:xfrm>
          <a:prstGeom prst="rect">
            <a:avLst/>
          </a:prstGeom>
        </p:spPr>
      </p:pic>
      <p:pic>
        <p:nvPicPr>
          <p:cNvPr id="6" name="図 5" descr="グラフ, 折れ線グラフ&#10;&#10;自動的に生成された説明">
            <a:extLst>
              <a:ext uri="{FF2B5EF4-FFF2-40B4-BE49-F238E27FC236}">
                <a16:creationId xmlns:a16="http://schemas.microsoft.com/office/drawing/2014/main" id="{2D491DD9-5D69-49CB-BB6A-F8EDC97EF2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6" r="-80"/>
          <a:stretch/>
        </p:blipFill>
        <p:spPr>
          <a:xfrm>
            <a:off x="2800452" y="1342497"/>
            <a:ext cx="3092443" cy="5307695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90353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3DB74D-1C13-48BF-AB35-A54B513E814E}"/>
              </a:ext>
            </a:extLst>
          </p:cNvPr>
          <p:cNvSpPr txBox="1"/>
          <p:nvPr/>
        </p:nvSpPr>
        <p:spPr>
          <a:xfrm>
            <a:off x="4441676" y="301687"/>
            <a:ext cx="3740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でできる</a:t>
            </a:r>
            <a:r>
              <a:rPr kumimoji="1" lang="en-US" altLang="ja-JP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つのこと</a:t>
            </a:r>
          </a:p>
        </p:txBody>
      </p:sp>
      <p:pic>
        <p:nvPicPr>
          <p:cNvPr id="3" name="図 2" descr="ロゴ&#10;&#10;自動的に生成された説明">
            <a:extLst>
              <a:ext uri="{FF2B5EF4-FFF2-40B4-BE49-F238E27FC236}">
                <a16:creationId xmlns:a16="http://schemas.microsoft.com/office/drawing/2014/main" id="{EC783D13-CAD1-43B5-9804-E11EDDC72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20" y="301687"/>
            <a:ext cx="3444151" cy="104081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E9F2715-1F1C-46F7-99AD-281054FEF4E3}"/>
              </a:ext>
            </a:extLst>
          </p:cNvPr>
          <p:cNvSpPr txBox="1"/>
          <p:nvPr/>
        </p:nvSpPr>
        <p:spPr>
          <a:xfrm>
            <a:off x="3687846" y="2415315"/>
            <a:ext cx="510909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・協賛店で食事をしたりサービスを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受けると、レジでポイント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がもらえる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・協賛店はマップ情報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「エコふぁみ協賛店（</a:t>
            </a:r>
            <a:r>
              <a:rPr kumimoji="1" lang="en-US" altLang="ja-JP" sz="240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pt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付与）」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から探してください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9A2A678A-B56D-42AC-A95A-DFED1891BB26}"/>
              </a:ext>
            </a:extLst>
          </p:cNvPr>
          <p:cNvGrpSpPr/>
          <p:nvPr/>
        </p:nvGrpSpPr>
        <p:grpSpPr>
          <a:xfrm>
            <a:off x="367853" y="2071113"/>
            <a:ext cx="3351779" cy="3319200"/>
            <a:chOff x="199693" y="2144683"/>
            <a:chExt cx="3351779" cy="3319200"/>
          </a:xfrm>
        </p:grpSpPr>
        <p:pic>
          <p:nvPicPr>
            <p:cNvPr id="24" name="図 23" descr="グラフィカル ユーザー インターフェイス&#10;&#10;自動的に生成された説明">
              <a:extLst>
                <a:ext uri="{FF2B5EF4-FFF2-40B4-BE49-F238E27FC236}">
                  <a16:creationId xmlns:a16="http://schemas.microsoft.com/office/drawing/2014/main" id="{EE54B05E-DE6F-4E89-BB19-63AA74787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728" y="2271409"/>
              <a:ext cx="2366599" cy="2362812"/>
            </a:xfrm>
            <a:prstGeom prst="rect">
              <a:avLst/>
            </a:prstGeom>
          </p:spPr>
        </p:pic>
        <p:pic>
          <p:nvPicPr>
            <p:cNvPr id="25" name="図 24" descr="グリーン が含まれている画像&#10;&#10;自動的に生成された説明">
              <a:extLst>
                <a:ext uri="{FF2B5EF4-FFF2-40B4-BE49-F238E27FC236}">
                  <a16:creationId xmlns:a16="http://schemas.microsoft.com/office/drawing/2014/main" id="{E4EDD4F1-D848-46EC-BC9B-A84A57158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704" y="3595831"/>
              <a:ext cx="1033646" cy="1221721"/>
            </a:xfrm>
            <a:prstGeom prst="rect">
              <a:avLst/>
            </a:prstGeom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551C9DD7-BD28-4151-B789-5EF98C5CF030}"/>
                </a:ext>
              </a:extLst>
            </p:cNvPr>
            <p:cNvSpPr txBox="1"/>
            <p:nvPr/>
          </p:nvSpPr>
          <p:spPr>
            <a:xfrm>
              <a:off x="367198" y="4844523"/>
              <a:ext cx="30276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協賛店でお買い物、お食事等をするとポイント</a:t>
              </a: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59AA56C6-0AFB-4FBB-BC6E-C991A4BF82A6}"/>
                </a:ext>
              </a:extLst>
            </p:cNvPr>
            <p:cNvSpPr/>
            <p:nvPr/>
          </p:nvSpPr>
          <p:spPr>
            <a:xfrm>
              <a:off x="199693" y="2144683"/>
              <a:ext cx="3297600" cy="3319200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4464B65-78AE-4E4F-B573-CB90D2405CEA}"/>
                </a:ext>
              </a:extLst>
            </p:cNvPr>
            <p:cNvSpPr txBox="1"/>
            <p:nvPr/>
          </p:nvSpPr>
          <p:spPr>
            <a:xfrm>
              <a:off x="314886" y="2304758"/>
              <a:ext cx="19824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07ラノベPOP" panose="02000800000000000000" pitchFamily="50" charset="-128"/>
                  <a:ea typeface="07ラノベPOP" panose="02000800000000000000" pitchFamily="50" charset="-128"/>
                </a:rPr>
                <a:t>協賛店来店</a:t>
              </a:r>
            </a:p>
          </p:txBody>
        </p:sp>
        <p:sp>
          <p:nvSpPr>
            <p:cNvPr id="26" name="楕円 25">
              <a:extLst>
                <a:ext uri="{FF2B5EF4-FFF2-40B4-BE49-F238E27FC236}">
                  <a16:creationId xmlns:a16="http://schemas.microsoft.com/office/drawing/2014/main" id="{6677C356-A0A5-4227-B702-A66FD9910D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59088" y="2202538"/>
              <a:ext cx="1004984" cy="954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320DBEF-B14A-4B68-8456-4C33294407E5}"/>
                </a:ext>
              </a:extLst>
            </p:cNvPr>
            <p:cNvSpPr txBox="1"/>
            <p:nvPr/>
          </p:nvSpPr>
          <p:spPr>
            <a:xfrm>
              <a:off x="2403474" y="2325595"/>
              <a:ext cx="11479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40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20</a:t>
              </a:r>
              <a:r>
                <a:rPr kumimoji="1" lang="en-US" altLang="ja-JP" sz="32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P</a:t>
              </a:r>
              <a:endParaRPr kumimoji="1" lang="ja-JP" altLang="en-US" sz="3200" dirty="0">
                <a:solidFill>
                  <a:schemeClr val="bg1"/>
                </a:solidFill>
                <a:latin typeface="07にくまるフォント" panose="02000900000000000000" pitchFamily="50" charset="-128"/>
                <a:ea typeface="07にくまるフォント" panose="0200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8408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3DB74D-1C13-48BF-AB35-A54B513E814E}"/>
              </a:ext>
            </a:extLst>
          </p:cNvPr>
          <p:cNvSpPr txBox="1"/>
          <p:nvPr/>
        </p:nvSpPr>
        <p:spPr>
          <a:xfrm>
            <a:off x="4441676" y="301687"/>
            <a:ext cx="3740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でできる</a:t>
            </a:r>
            <a:r>
              <a:rPr kumimoji="1" lang="en-US" altLang="ja-JP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つのこと</a:t>
            </a:r>
          </a:p>
        </p:txBody>
      </p:sp>
      <p:pic>
        <p:nvPicPr>
          <p:cNvPr id="3" name="図 2" descr="ロゴ&#10;&#10;自動的に生成された説明">
            <a:extLst>
              <a:ext uri="{FF2B5EF4-FFF2-40B4-BE49-F238E27FC236}">
                <a16:creationId xmlns:a16="http://schemas.microsoft.com/office/drawing/2014/main" id="{EC783D13-CAD1-43B5-9804-E11EDDC72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20" y="301687"/>
            <a:ext cx="3444151" cy="104081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E876F86-7EEC-41E9-8BDD-DF87B2C47A6F}"/>
              </a:ext>
            </a:extLst>
          </p:cNvPr>
          <p:cNvSpPr txBox="1"/>
          <p:nvPr/>
        </p:nvSpPr>
        <p:spPr>
          <a:xfrm>
            <a:off x="3917824" y="2144683"/>
            <a:ext cx="468429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SNS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（ツイッター、ライン、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フェイスブック）で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エコふぁみアプリを紹介！</a:t>
            </a:r>
            <a:b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・月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回までポイントもらえます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6DE9FC49-D1C1-4903-9BC8-91E21A480421}"/>
              </a:ext>
            </a:extLst>
          </p:cNvPr>
          <p:cNvGrpSpPr/>
          <p:nvPr/>
        </p:nvGrpSpPr>
        <p:grpSpPr>
          <a:xfrm>
            <a:off x="348028" y="2134750"/>
            <a:ext cx="3501192" cy="3319200"/>
            <a:chOff x="211398" y="2144683"/>
            <a:chExt cx="3501192" cy="331920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BB0D854-AA54-47A7-9CC6-B665592AF77C}"/>
                </a:ext>
              </a:extLst>
            </p:cNvPr>
            <p:cNvSpPr txBox="1"/>
            <p:nvPr/>
          </p:nvSpPr>
          <p:spPr>
            <a:xfrm>
              <a:off x="211398" y="2247183"/>
              <a:ext cx="25060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07ラノベPOP" panose="02000800000000000000" pitchFamily="50" charset="-128"/>
                  <a:ea typeface="07ラノベPOP" panose="02000800000000000000" pitchFamily="50" charset="-128"/>
                </a:rPr>
                <a:t>エコふぁみ紹介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6FDBF2FD-9A8E-494F-80E7-8F1A5563EF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1908" y="2144683"/>
              <a:ext cx="3283985" cy="3319200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楕円 8">
              <a:extLst>
                <a:ext uri="{FF2B5EF4-FFF2-40B4-BE49-F238E27FC236}">
                  <a16:creationId xmlns:a16="http://schemas.microsoft.com/office/drawing/2014/main" id="{3529E49D-E10F-43C3-B79C-601757E680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63647" y="2199940"/>
              <a:ext cx="1004984" cy="954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2819B4E2-99C5-44E3-B597-9693E3C04327}"/>
                </a:ext>
              </a:extLst>
            </p:cNvPr>
            <p:cNvSpPr txBox="1"/>
            <p:nvPr/>
          </p:nvSpPr>
          <p:spPr>
            <a:xfrm>
              <a:off x="2392965" y="2336165"/>
              <a:ext cx="13196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40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10</a:t>
              </a:r>
              <a:r>
                <a:rPr kumimoji="1" lang="en-US" altLang="ja-JP" sz="32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P</a:t>
              </a:r>
              <a:endParaRPr kumimoji="1" lang="ja-JP" altLang="en-US" sz="3200" dirty="0">
                <a:solidFill>
                  <a:schemeClr val="bg1"/>
                </a:solidFill>
                <a:latin typeface="07にくまるフォント" panose="02000900000000000000" pitchFamily="50" charset="-128"/>
                <a:ea typeface="07にくまるフォント" panose="02000900000000000000" pitchFamily="50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F79FA03-06CE-402E-A9BC-51C55C98BBF1}"/>
                </a:ext>
              </a:extLst>
            </p:cNvPr>
            <p:cNvSpPr txBox="1"/>
            <p:nvPr/>
          </p:nvSpPr>
          <p:spPr>
            <a:xfrm>
              <a:off x="406603" y="4907730"/>
              <a:ext cx="23390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SNS</a:t>
              </a:r>
              <a:r>
                <a:rPr kumimoji="1" lang="ja-JP" altLang="en-US" sz="1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でアプリを紹介</a:t>
              </a:r>
            </a:p>
          </p:txBody>
        </p:sp>
        <p:pic>
          <p:nvPicPr>
            <p:cNvPr id="12" name="図 11" descr="テキスト, 手紙&#10;&#10;自動的に生成された説明">
              <a:extLst>
                <a:ext uri="{FF2B5EF4-FFF2-40B4-BE49-F238E27FC236}">
                  <a16:creationId xmlns:a16="http://schemas.microsoft.com/office/drawing/2014/main" id="{33F6288D-3D67-431E-9406-8D839F471D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27" t="79779" r="66738" b="9242"/>
            <a:stretch/>
          </p:blipFill>
          <p:spPr>
            <a:xfrm>
              <a:off x="519501" y="3237240"/>
              <a:ext cx="766162" cy="850426"/>
            </a:xfrm>
            <a:prstGeom prst="rect">
              <a:avLst/>
            </a:prstGeom>
          </p:spPr>
        </p:pic>
        <p:pic>
          <p:nvPicPr>
            <p:cNvPr id="13" name="図 12" descr="テキスト, 手紙&#10;&#10;自動的に生成された説明">
              <a:extLst>
                <a:ext uri="{FF2B5EF4-FFF2-40B4-BE49-F238E27FC236}">
                  <a16:creationId xmlns:a16="http://schemas.microsoft.com/office/drawing/2014/main" id="{DDCBB152-9E5B-47B2-AD92-18D4EC8B7A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179" t="80431" r="41186" b="8590"/>
            <a:stretch/>
          </p:blipFill>
          <p:spPr>
            <a:xfrm>
              <a:off x="1426946" y="3279280"/>
              <a:ext cx="766162" cy="850426"/>
            </a:xfrm>
            <a:prstGeom prst="rect">
              <a:avLst/>
            </a:prstGeom>
          </p:spPr>
        </p:pic>
        <p:pic>
          <p:nvPicPr>
            <p:cNvPr id="14" name="図 13" descr="テキスト, 手紙&#10;&#10;自動的に生成された説明">
              <a:extLst>
                <a:ext uri="{FF2B5EF4-FFF2-40B4-BE49-F238E27FC236}">
                  <a16:creationId xmlns:a16="http://schemas.microsoft.com/office/drawing/2014/main" id="{1D85DB17-7281-44D6-AAA8-1026B18D96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780" t="80592" r="15585" b="8429"/>
            <a:stretch/>
          </p:blipFill>
          <p:spPr>
            <a:xfrm>
              <a:off x="2334390" y="3279280"/>
              <a:ext cx="766162" cy="850426"/>
            </a:xfrm>
            <a:prstGeom prst="rect">
              <a:avLst/>
            </a:prstGeom>
          </p:spPr>
        </p:pic>
        <p:pic>
          <p:nvPicPr>
            <p:cNvPr id="15" name="図 14" descr="アイコン が含まれている画像&#10;&#10;自動的に生成された説明">
              <a:extLst>
                <a:ext uri="{FF2B5EF4-FFF2-40B4-BE49-F238E27FC236}">
                  <a16:creationId xmlns:a16="http://schemas.microsoft.com/office/drawing/2014/main" id="{25644E7D-443C-4C31-86C4-2B9DE2472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25669">
              <a:off x="2326825" y="4033321"/>
              <a:ext cx="1278626" cy="1301232"/>
            </a:xfrm>
            <a:prstGeom prst="rect">
              <a:avLst/>
            </a:prstGeom>
          </p:spPr>
        </p:pic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A0EE427-F9EC-4F3A-8B0F-C8CCF20A16BD}"/>
              </a:ext>
            </a:extLst>
          </p:cNvPr>
          <p:cNvSpPr txBox="1"/>
          <p:nvPr/>
        </p:nvSpPr>
        <p:spPr>
          <a:xfrm>
            <a:off x="4361388" y="4885861"/>
            <a:ext cx="43577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いろんな人にエコふぁみを</a:t>
            </a:r>
            <a:endParaRPr kumimoji="1"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お知らせして、</a:t>
            </a:r>
            <a:endParaRPr kumimoji="1"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みんなでエコに取り組もう！</a:t>
            </a:r>
            <a:endParaRPr kumimoji="1"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28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3DB74D-1C13-48BF-AB35-A54B513E814E}"/>
              </a:ext>
            </a:extLst>
          </p:cNvPr>
          <p:cNvSpPr txBox="1"/>
          <p:nvPr/>
        </p:nvSpPr>
        <p:spPr>
          <a:xfrm>
            <a:off x="4441676" y="301687"/>
            <a:ext cx="3740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でできる</a:t>
            </a:r>
            <a:r>
              <a:rPr kumimoji="1" lang="en-US" altLang="ja-JP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つのこと</a:t>
            </a:r>
          </a:p>
        </p:txBody>
      </p:sp>
      <p:pic>
        <p:nvPicPr>
          <p:cNvPr id="3" name="図 2" descr="ロゴ&#10;&#10;自動的に生成された説明">
            <a:extLst>
              <a:ext uri="{FF2B5EF4-FFF2-40B4-BE49-F238E27FC236}">
                <a16:creationId xmlns:a16="http://schemas.microsoft.com/office/drawing/2014/main" id="{EC783D13-CAD1-43B5-9804-E11EDDC72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20" y="301687"/>
            <a:ext cx="3444151" cy="104081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22BE89-F79C-462C-B079-7F2FA228A193}"/>
              </a:ext>
            </a:extLst>
          </p:cNvPr>
          <p:cNvSpPr txBox="1"/>
          <p:nvPr/>
        </p:nvSpPr>
        <p:spPr>
          <a:xfrm>
            <a:off x="3917824" y="2144683"/>
            <a:ext cx="509626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・公園や名所などの環境スポット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で過ごそう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・家で過ごすときのエネルギーを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減らす＆リフレッシュに！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・ポイントに来ると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GPS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が反応して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ポイントゲットできます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AC4FBC23-B93A-4475-9EB1-09246662E435}"/>
              </a:ext>
            </a:extLst>
          </p:cNvPr>
          <p:cNvGrpSpPr/>
          <p:nvPr/>
        </p:nvGrpSpPr>
        <p:grpSpPr>
          <a:xfrm>
            <a:off x="364484" y="2144683"/>
            <a:ext cx="3365925" cy="3319200"/>
            <a:chOff x="175298" y="2145254"/>
            <a:chExt cx="3365925" cy="331920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6042B96-89FF-4FA4-9751-346FC7F9741D}"/>
                </a:ext>
              </a:extLst>
            </p:cNvPr>
            <p:cNvSpPr txBox="1"/>
            <p:nvPr/>
          </p:nvSpPr>
          <p:spPr>
            <a:xfrm>
              <a:off x="257238" y="2198829"/>
              <a:ext cx="23015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07ラノベPOP" panose="02000800000000000000" pitchFamily="50" charset="-128"/>
                  <a:ea typeface="07ラノベPOP" panose="02000800000000000000" pitchFamily="50" charset="-128"/>
                </a:rPr>
                <a:t>環境スポット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62E173D1-2B42-4DCA-9D8B-D839E32C15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5298" y="2145254"/>
              <a:ext cx="3283985" cy="3319200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70422B7-2C8D-4FBF-BAF6-F2CABB6D2C2D}"/>
                </a:ext>
              </a:extLst>
            </p:cNvPr>
            <p:cNvSpPr txBox="1"/>
            <p:nvPr/>
          </p:nvSpPr>
          <p:spPr>
            <a:xfrm>
              <a:off x="449750" y="4790874"/>
              <a:ext cx="27979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公園、海、山など快適な環境スポットで過ごそう</a:t>
              </a:r>
            </a:p>
          </p:txBody>
        </p:sp>
        <p:pic>
          <p:nvPicPr>
            <p:cNvPr id="10" name="図 9" descr="アイコン が含まれている画像&#10;&#10;自動的に生成された説明">
              <a:extLst>
                <a:ext uri="{FF2B5EF4-FFF2-40B4-BE49-F238E27FC236}">
                  <a16:creationId xmlns:a16="http://schemas.microsoft.com/office/drawing/2014/main" id="{20DE7C15-DA58-4A89-9F1F-764927AA9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106" y="2710332"/>
              <a:ext cx="2107840" cy="2107840"/>
            </a:xfrm>
            <a:prstGeom prst="rect">
              <a:avLst/>
            </a:prstGeom>
          </p:spPr>
        </p:pic>
        <p:pic>
          <p:nvPicPr>
            <p:cNvPr id="11" name="図 10" descr="アイコン&#10;&#10;自動的に生成された説明">
              <a:extLst>
                <a:ext uri="{FF2B5EF4-FFF2-40B4-BE49-F238E27FC236}">
                  <a16:creationId xmlns:a16="http://schemas.microsoft.com/office/drawing/2014/main" id="{5399B95D-2D90-41C2-8A5C-0FCAEE41F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7985" y="3572078"/>
              <a:ext cx="801620" cy="1035838"/>
            </a:xfrm>
            <a:prstGeom prst="rect">
              <a:avLst/>
            </a:prstGeom>
          </p:spPr>
        </p:pic>
        <p:sp>
          <p:nvSpPr>
            <p:cNvPr id="12" name="楕円 11">
              <a:extLst>
                <a:ext uri="{FF2B5EF4-FFF2-40B4-BE49-F238E27FC236}">
                  <a16:creationId xmlns:a16="http://schemas.microsoft.com/office/drawing/2014/main" id="{FC00EF8F-A3A2-4AEE-ACAE-D4EFBFA767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26096" y="2183106"/>
              <a:ext cx="1004984" cy="954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9313D9E-2E09-42F6-915C-A794D3EE6753}"/>
                </a:ext>
              </a:extLst>
            </p:cNvPr>
            <p:cNvSpPr txBox="1"/>
            <p:nvPr/>
          </p:nvSpPr>
          <p:spPr>
            <a:xfrm>
              <a:off x="2386794" y="2313583"/>
              <a:ext cx="115442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40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25</a:t>
              </a:r>
              <a:r>
                <a:rPr kumimoji="1" lang="en-US" altLang="ja-JP" sz="32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P</a:t>
              </a:r>
              <a:endParaRPr kumimoji="1" lang="ja-JP" altLang="en-US" sz="3200" dirty="0">
                <a:solidFill>
                  <a:schemeClr val="bg1"/>
                </a:solidFill>
                <a:latin typeface="07にくまるフォント" panose="02000900000000000000" pitchFamily="50" charset="-128"/>
                <a:ea typeface="07にくまるフォント" panose="0200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2326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3DB74D-1C13-48BF-AB35-A54B513E814E}"/>
              </a:ext>
            </a:extLst>
          </p:cNvPr>
          <p:cNvSpPr txBox="1"/>
          <p:nvPr/>
        </p:nvSpPr>
        <p:spPr>
          <a:xfrm>
            <a:off x="4441676" y="301687"/>
            <a:ext cx="3740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でできる</a:t>
            </a:r>
            <a:r>
              <a:rPr kumimoji="1" lang="en-US" altLang="ja-JP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つのこと</a:t>
            </a:r>
          </a:p>
        </p:txBody>
      </p:sp>
      <p:pic>
        <p:nvPicPr>
          <p:cNvPr id="3" name="図 2" descr="ロゴ&#10;&#10;自動的に生成された説明">
            <a:extLst>
              <a:ext uri="{FF2B5EF4-FFF2-40B4-BE49-F238E27FC236}">
                <a16:creationId xmlns:a16="http://schemas.microsoft.com/office/drawing/2014/main" id="{EC783D13-CAD1-43B5-9804-E11EDDC72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20" y="301687"/>
            <a:ext cx="3444151" cy="104081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8CF19A8-05FE-47E4-A847-A84A5B927EDB}"/>
              </a:ext>
            </a:extLst>
          </p:cNvPr>
          <p:cNvSpPr txBox="1"/>
          <p:nvPr/>
        </p:nvSpPr>
        <p:spPr>
          <a:xfrm>
            <a:off x="3917824" y="2144683"/>
            <a:ext cx="510909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・毎月入力したエネルギー使用量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などをまとめて、半年ごとに報告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（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月末、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月末まで）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・アンケート機能からの報告になる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ので、お知らせをチェック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609845A-93C5-4BE6-B879-F6BF37D133EA}"/>
              </a:ext>
            </a:extLst>
          </p:cNvPr>
          <p:cNvGrpSpPr/>
          <p:nvPr/>
        </p:nvGrpSpPr>
        <p:grpSpPr>
          <a:xfrm>
            <a:off x="422614" y="2060601"/>
            <a:ext cx="3410618" cy="3319200"/>
            <a:chOff x="158483" y="2144683"/>
            <a:chExt cx="3410618" cy="3319200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5236A2F3-05E4-43B4-87F3-C88DF68DF9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8483" y="2144683"/>
              <a:ext cx="3283985" cy="3319200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C0D84FD3-4BD2-4AE3-884D-3E2EF678E315}"/>
                </a:ext>
              </a:extLst>
            </p:cNvPr>
            <p:cNvSpPr txBox="1"/>
            <p:nvPr/>
          </p:nvSpPr>
          <p:spPr>
            <a:xfrm>
              <a:off x="258184" y="2226743"/>
              <a:ext cx="14644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07ラノベPOP" panose="02000800000000000000" pitchFamily="50" charset="-128"/>
                  <a:ea typeface="07ラノベPOP" panose="02000800000000000000" pitchFamily="50" charset="-128"/>
                </a:rPr>
                <a:t>半年報告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371B95B-BEDA-46A4-809E-8818EB92EB26}"/>
                </a:ext>
              </a:extLst>
            </p:cNvPr>
            <p:cNvSpPr txBox="1"/>
            <p:nvPr/>
          </p:nvSpPr>
          <p:spPr>
            <a:xfrm>
              <a:off x="392616" y="4812781"/>
              <a:ext cx="28482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半年に</a:t>
              </a:r>
              <a:r>
                <a:rPr kumimoji="1" lang="en-US" altLang="ja-JP" sz="1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</a:t>
              </a:r>
              <a:r>
                <a:rPr kumimoji="1" lang="ja-JP" altLang="en-US" sz="1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回アンケートに答えて、エコ記録を報告</a:t>
              </a:r>
            </a:p>
          </p:txBody>
        </p:sp>
        <p:pic>
          <p:nvPicPr>
            <p:cNvPr id="9" name="図 8" descr="部屋, 食品 が含まれている画像&#10;&#10;自動的に生成された説明">
              <a:extLst>
                <a:ext uri="{FF2B5EF4-FFF2-40B4-BE49-F238E27FC236}">
                  <a16:creationId xmlns:a16="http://schemas.microsoft.com/office/drawing/2014/main" id="{E7896720-3703-4785-AC2C-58862FFBC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913" y="3195002"/>
              <a:ext cx="1668859" cy="1592783"/>
            </a:xfrm>
            <a:prstGeom prst="rect">
              <a:avLst/>
            </a:prstGeom>
          </p:spPr>
        </p:pic>
        <p:pic>
          <p:nvPicPr>
            <p:cNvPr id="10" name="図 9" descr="携帯電話の画面&#10;&#10;自動的に生成された説明">
              <a:extLst>
                <a:ext uri="{FF2B5EF4-FFF2-40B4-BE49-F238E27FC236}">
                  <a16:creationId xmlns:a16="http://schemas.microsoft.com/office/drawing/2014/main" id="{45E408C7-1978-4EFC-B059-3171ACAA1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53924">
              <a:off x="387231" y="2595436"/>
              <a:ext cx="1622152" cy="1622152"/>
            </a:xfrm>
            <a:prstGeom prst="rect">
              <a:avLst/>
            </a:prstGeom>
          </p:spPr>
        </p:pic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E2774FB3-69F3-488B-A298-000F718F0F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6481" y="2195213"/>
              <a:ext cx="1004984" cy="954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0E2BA16F-0757-43E4-A28F-4F3FE0D50A51}"/>
                </a:ext>
              </a:extLst>
            </p:cNvPr>
            <p:cNvSpPr txBox="1"/>
            <p:nvPr/>
          </p:nvSpPr>
          <p:spPr>
            <a:xfrm>
              <a:off x="2332311" y="2334465"/>
              <a:ext cx="123679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40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30</a:t>
              </a:r>
              <a:r>
                <a:rPr kumimoji="1" lang="en-US" altLang="ja-JP" sz="32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P</a:t>
              </a:r>
              <a:endParaRPr kumimoji="1" lang="ja-JP" altLang="en-US" sz="3200" dirty="0">
                <a:solidFill>
                  <a:schemeClr val="bg1"/>
                </a:solidFill>
                <a:latin typeface="07にくまるフォント" panose="02000900000000000000" pitchFamily="50" charset="-128"/>
                <a:ea typeface="07にくまるフォント" panose="0200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04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3DB74D-1C13-48BF-AB35-A54B513E814E}"/>
              </a:ext>
            </a:extLst>
          </p:cNvPr>
          <p:cNvSpPr txBox="1"/>
          <p:nvPr/>
        </p:nvSpPr>
        <p:spPr>
          <a:xfrm>
            <a:off x="4441676" y="301687"/>
            <a:ext cx="3740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でできる</a:t>
            </a:r>
            <a:r>
              <a:rPr kumimoji="1" lang="en-US" altLang="ja-JP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つのこと</a:t>
            </a:r>
          </a:p>
        </p:txBody>
      </p:sp>
      <p:pic>
        <p:nvPicPr>
          <p:cNvPr id="3" name="図 2" descr="ロゴ&#10;&#10;自動的に生成された説明">
            <a:extLst>
              <a:ext uri="{FF2B5EF4-FFF2-40B4-BE49-F238E27FC236}">
                <a16:creationId xmlns:a16="http://schemas.microsoft.com/office/drawing/2014/main" id="{EC783D13-CAD1-43B5-9804-E11EDDC72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20" y="301687"/>
            <a:ext cx="3444151" cy="104081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8CF19A8-05FE-47E4-A847-A84A5B927EDB}"/>
              </a:ext>
            </a:extLst>
          </p:cNvPr>
          <p:cNvSpPr txBox="1"/>
          <p:nvPr/>
        </p:nvSpPr>
        <p:spPr>
          <a:xfrm>
            <a:off x="3917824" y="2144683"/>
            <a:ext cx="510909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・エコイベント情報等のお知らせは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必ずチェック！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・アンケートや半年ごとの報告に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ついてもお知らせから案内が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あります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99B3BA1-B4F2-4559-9588-4CBC25DAE31B}"/>
              </a:ext>
            </a:extLst>
          </p:cNvPr>
          <p:cNvGrpSpPr/>
          <p:nvPr/>
        </p:nvGrpSpPr>
        <p:grpSpPr>
          <a:xfrm>
            <a:off x="426084" y="2029070"/>
            <a:ext cx="3286248" cy="3319200"/>
            <a:chOff x="173837" y="2144683"/>
            <a:chExt cx="3286248" cy="3319200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4D6163AB-8D2C-4DCA-84C3-B46EE88124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3837" y="2144683"/>
              <a:ext cx="3283985" cy="3319200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B82F6510-7707-4371-B1EF-D405A8AD19CC}"/>
                </a:ext>
              </a:extLst>
            </p:cNvPr>
            <p:cNvSpPr txBox="1"/>
            <p:nvPr/>
          </p:nvSpPr>
          <p:spPr>
            <a:xfrm>
              <a:off x="275774" y="2235111"/>
              <a:ext cx="20814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07ラノベPOP" panose="02000800000000000000" pitchFamily="50" charset="-128"/>
                  <a:ea typeface="07ラノベPOP" panose="02000800000000000000" pitchFamily="50" charset="-128"/>
                </a:rPr>
                <a:t>お知らせ閲覧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C4F6EF2-4C86-43E2-A08F-12A2E77985CC}"/>
                </a:ext>
              </a:extLst>
            </p:cNvPr>
            <p:cNvSpPr txBox="1"/>
            <p:nvPr/>
          </p:nvSpPr>
          <p:spPr>
            <a:xfrm>
              <a:off x="383727" y="4987282"/>
              <a:ext cx="30741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エコイベント情報などをチェック</a:t>
              </a:r>
            </a:p>
          </p:txBody>
        </p:sp>
        <p:pic>
          <p:nvPicPr>
            <p:cNvPr id="9" name="図 8" descr="テキスト, 手紙&#10;&#10;自動的に生成された説明">
              <a:extLst>
                <a:ext uri="{FF2B5EF4-FFF2-40B4-BE49-F238E27FC236}">
                  <a16:creationId xmlns:a16="http://schemas.microsoft.com/office/drawing/2014/main" id="{AE4FCE65-DC07-40BE-A15A-E4A17E613B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135" b="14951"/>
            <a:stretch/>
          </p:blipFill>
          <p:spPr>
            <a:xfrm>
              <a:off x="788270" y="2809271"/>
              <a:ext cx="1639022" cy="2183947"/>
            </a:xfrm>
            <a:prstGeom prst="rect">
              <a:avLst/>
            </a:prstGeom>
          </p:spPr>
        </p:pic>
        <p:sp>
          <p:nvSpPr>
            <p:cNvPr id="10" name="楕円 9">
              <a:extLst>
                <a:ext uri="{FF2B5EF4-FFF2-40B4-BE49-F238E27FC236}">
                  <a16:creationId xmlns:a16="http://schemas.microsoft.com/office/drawing/2014/main" id="{56C31B1C-7E8F-4B06-85DF-1413F62590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27292" y="2200663"/>
              <a:ext cx="1004984" cy="954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AC6ED16-2425-4F15-A855-5849E9C2C27B}"/>
                </a:ext>
              </a:extLst>
            </p:cNvPr>
            <p:cNvSpPr txBox="1"/>
            <p:nvPr/>
          </p:nvSpPr>
          <p:spPr>
            <a:xfrm>
              <a:off x="2540781" y="2335697"/>
              <a:ext cx="9193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40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5</a:t>
              </a:r>
              <a:r>
                <a:rPr kumimoji="1" lang="en-US" altLang="ja-JP" sz="32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P</a:t>
              </a:r>
              <a:endParaRPr kumimoji="1" lang="ja-JP" altLang="en-US" sz="3200" dirty="0">
                <a:solidFill>
                  <a:schemeClr val="bg1"/>
                </a:solidFill>
                <a:latin typeface="07にくまるフォント" panose="02000900000000000000" pitchFamily="50" charset="-128"/>
                <a:ea typeface="07にくまるフォント" panose="0200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6101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3DB74D-1C13-48BF-AB35-A54B513E814E}"/>
              </a:ext>
            </a:extLst>
          </p:cNvPr>
          <p:cNvSpPr txBox="1"/>
          <p:nvPr/>
        </p:nvSpPr>
        <p:spPr>
          <a:xfrm>
            <a:off x="4441676" y="301687"/>
            <a:ext cx="3740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でできる</a:t>
            </a:r>
            <a:r>
              <a:rPr kumimoji="1" lang="en-US" altLang="ja-JP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つのこと</a:t>
            </a:r>
          </a:p>
        </p:txBody>
      </p:sp>
      <p:pic>
        <p:nvPicPr>
          <p:cNvPr id="3" name="図 2" descr="ロゴ&#10;&#10;自動的に生成された説明">
            <a:extLst>
              <a:ext uri="{FF2B5EF4-FFF2-40B4-BE49-F238E27FC236}">
                <a16:creationId xmlns:a16="http://schemas.microsoft.com/office/drawing/2014/main" id="{EC783D13-CAD1-43B5-9804-E11EDDC72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20" y="301687"/>
            <a:ext cx="3444151" cy="104081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8CF19A8-05FE-47E4-A847-A84A5B927EDB}"/>
              </a:ext>
            </a:extLst>
          </p:cNvPr>
          <p:cNvSpPr txBox="1"/>
          <p:nvPr/>
        </p:nvSpPr>
        <p:spPr>
          <a:xfrm>
            <a:off x="3633353" y="2180026"/>
            <a:ext cx="541686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・県内で開かれるエコイベントに参加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・ポイントがもらえるエコイベントは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マップ情報やお知らせをチェック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・イベント会場などで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QR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コードを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よみとってポイントゲット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4E601231-9C50-4A8C-B79F-5D5F283DFF87}"/>
              </a:ext>
            </a:extLst>
          </p:cNvPr>
          <p:cNvGrpSpPr/>
          <p:nvPr/>
        </p:nvGrpSpPr>
        <p:grpSpPr>
          <a:xfrm>
            <a:off x="432046" y="2060600"/>
            <a:ext cx="3412207" cy="3319200"/>
            <a:chOff x="176409" y="2144683"/>
            <a:chExt cx="3412207" cy="3319200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3A5D6D50-4DC8-4CA0-8715-6F133E2B1C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6409" y="2144683"/>
              <a:ext cx="3283985" cy="3319200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0265326-2335-42D9-9A9E-16D1F066FF84}"/>
                </a:ext>
              </a:extLst>
            </p:cNvPr>
            <p:cNvSpPr txBox="1"/>
            <p:nvPr/>
          </p:nvSpPr>
          <p:spPr>
            <a:xfrm>
              <a:off x="293177" y="2257827"/>
              <a:ext cx="20611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07ラノベPOP" panose="02000800000000000000" pitchFamily="50" charset="-128"/>
                  <a:ea typeface="07ラノベPOP" panose="02000800000000000000" pitchFamily="50" charset="-128"/>
                </a:rPr>
                <a:t>エコイベント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E7B53BD1-2E51-4E2F-BDE1-9D9AFCDEFED1}"/>
                </a:ext>
              </a:extLst>
            </p:cNvPr>
            <p:cNvSpPr txBox="1"/>
            <p:nvPr/>
          </p:nvSpPr>
          <p:spPr>
            <a:xfrm>
              <a:off x="690083" y="5046342"/>
              <a:ext cx="25260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エコイベントに参加しよう</a:t>
              </a:r>
            </a:p>
          </p:txBody>
        </p:sp>
        <p:pic>
          <p:nvPicPr>
            <p:cNvPr id="9" name="図 8" descr="テーブル, ランプ が含まれている画像&#10;&#10;自動的に生成された説明">
              <a:extLst>
                <a:ext uri="{FF2B5EF4-FFF2-40B4-BE49-F238E27FC236}">
                  <a16:creationId xmlns:a16="http://schemas.microsoft.com/office/drawing/2014/main" id="{17CE7968-5AF8-44D2-9014-043B54891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438" y="2923744"/>
              <a:ext cx="2131926" cy="1634757"/>
            </a:xfrm>
            <a:prstGeom prst="rect">
              <a:avLst/>
            </a:prstGeom>
          </p:spPr>
        </p:pic>
        <p:pic>
          <p:nvPicPr>
            <p:cNvPr id="10" name="図 9" descr="アイコン&#10;&#10;中程度の精度で自動的に生成された説明">
              <a:extLst>
                <a:ext uri="{FF2B5EF4-FFF2-40B4-BE49-F238E27FC236}">
                  <a16:creationId xmlns:a16="http://schemas.microsoft.com/office/drawing/2014/main" id="{D5A12023-919E-4FB9-A9D2-B0CD1A989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061" y="3781355"/>
              <a:ext cx="649784" cy="948910"/>
            </a:xfrm>
            <a:prstGeom prst="rect">
              <a:avLst/>
            </a:prstGeom>
          </p:spPr>
        </p:pic>
        <p:pic>
          <p:nvPicPr>
            <p:cNvPr id="11" name="図 10" descr="アイコン&#10;&#10;中程度の精度で自動的に生成された説明">
              <a:extLst>
                <a:ext uri="{FF2B5EF4-FFF2-40B4-BE49-F238E27FC236}">
                  <a16:creationId xmlns:a16="http://schemas.microsoft.com/office/drawing/2014/main" id="{412F5584-4586-44C4-A024-FD9B523EC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5219" y="3781355"/>
              <a:ext cx="649784" cy="948910"/>
            </a:xfrm>
            <a:prstGeom prst="rect">
              <a:avLst/>
            </a:prstGeom>
          </p:spPr>
        </p:pic>
        <p:pic>
          <p:nvPicPr>
            <p:cNvPr id="12" name="図 11" descr="図形&#10;&#10;自動的に生成された説明">
              <a:extLst>
                <a:ext uri="{FF2B5EF4-FFF2-40B4-BE49-F238E27FC236}">
                  <a16:creationId xmlns:a16="http://schemas.microsoft.com/office/drawing/2014/main" id="{BA97613F-7199-4208-A060-377EE96C8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5795" y="3974336"/>
              <a:ext cx="1412188" cy="1051398"/>
            </a:xfrm>
            <a:prstGeom prst="rect">
              <a:avLst/>
            </a:prstGeom>
          </p:spPr>
        </p:pic>
        <p:sp>
          <p:nvSpPr>
            <p:cNvPr id="13" name="楕円 12">
              <a:extLst>
                <a:ext uri="{FF2B5EF4-FFF2-40B4-BE49-F238E27FC236}">
                  <a16:creationId xmlns:a16="http://schemas.microsoft.com/office/drawing/2014/main" id="{3796B309-F3A4-4271-8F14-050C0DFCCC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26984" y="2183116"/>
              <a:ext cx="1004984" cy="954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04AC05E-ED00-4FC7-B7C4-5AC136450B23}"/>
                </a:ext>
              </a:extLst>
            </p:cNvPr>
            <p:cNvSpPr txBox="1"/>
            <p:nvPr/>
          </p:nvSpPr>
          <p:spPr>
            <a:xfrm>
              <a:off x="2374013" y="2308259"/>
              <a:ext cx="12146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40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50</a:t>
              </a:r>
              <a:r>
                <a:rPr kumimoji="1" lang="en-US" altLang="ja-JP" sz="3200" dirty="0">
                  <a:solidFill>
                    <a:schemeClr val="bg1"/>
                  </a:solidFill>
                  <a:latin typeface="07にくまるフォント" panose="02000900000000000000" pitchFamily="50" charset="-128"/>
                  <a:ea typeface="07にくまるフォント" panose="02000900000000000000" pitchFamily="50" charset="-128"/>
                </a:rPr>
                <a:t>P</a:t>
              </a:r>
              <a:endParaRPr kumimoji="1" lang="ja-JP" altLang="en-US" sz="3200" dirty="0">
                <a:solidFill>
                  <a:schemeClr val="bg1"/>
                </a:solidFill>
                <a:latin typeface="07にくまるフォント" panose="02000900000000000000" pitchFamily="50" charset="-128"/>
                <a:ea typeface="07にくまるフォント" panose="0200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4194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1C7E6DA-9AC3-4C6A-95FD-8200702B46A8}"/>
              </a:ext>
            </a:extLst>
          </p:cNvPr>
          <p:cNvSpPr txBox="1"/>
          <p:nvPr/>
        </p:nvSpPr>
        <p:spPr>
          <a:xfrm>
            <a:off x="4441676" y="301687"/>
            <a:ext cx="3740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でできる</a:t>
            </a:r>
            <a:r>
              <a:rPr kumimoji="1" lang="en-US" altLang="ja-JP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つのこと</a:t>
            </a:r>
          </a:p>
        </p:txBody>
      </p:sp>
      <p:pic>
        <p:nvPicPr>
          <p:cNvPr id="3" name="図 2" descr="ロゴ&#10;&#10;自動的に生成された説明">
            <a:extLst>
              <a:ext uri="{FF2B5EF4-FFF2-40B4-BE49-F238E27FC236}">
                <a16:creationId xmlns:a16="http://schemas.microsoft.com/office/drawing/2014/main" id="{AD267031-112A-4BAE-9A22-4C8D16319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20" y="301687"/>
            <a:ext cx="3444151" cy="104081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D0D73A-0123-4425-BB4D-A002792002F2}"/>
              </a:ext>
            </a:extLst>
          </p:cNvPr>
          <p:cNvSpPr txBox="1"/>
          <p:nvPr/>
        </p:nvSpPr>
        <p:spPr>
          <a:xfrm>
            <a:off x="3484273" y="1603166"/>
            <a:ext cx="36086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u="sng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200</a:t>
            </a:r>
            <a:r>
              <a:rPr kumimoji="1" lang="ja-JP" altLang="en-US" sz="24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ポイント</a:t>
            </a: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たまると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くじがひけます！</a:t>
            </a:r>
            <a:endParaRPr kumimoji="1" lang="en-US" altLang="ja-JP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7" name="図 6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84973921-0CEB-471C-B578-E115174DBA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6"/>
          <a:stretch/>
        </p:blipFill>
        <p:spPr>
          <a:xfrm>
            <a:off x="463730" y="1579417"/>
            <a:ext cx="2784113" cy="4763974"/>
          </a:xfrm>
          <a:prstGeom prst="rect">
            <a:avLst/>
          </a:prstGeom>
          <a:ln w="9525">
            <a:solidFill>
              <a:schemeClr val="bg2">
                <a:lumMod val="50000"/>
              </a:schemeClr>
            </a:solidFill>
          </a:ln>
        </p:spPr>
      </p:pic>
      <p:pic>
        <p:nvPicPr>
          <p:cNvPr id="21" name="図 20" descr="テーブルの上にある数種類のパンフレット&#10;&#10;中程度の精度で自動的に生成された説明">
            <a:extLst>
              <a:ext uri="{FF2B5EF4-FFF2-40B4-BE49-F238E27FC236}">
                <a16:creationId xmlns:a16="http://schemas.microsoft.com/office/drawing/2014/main" id="{782F0A73-5348-40DA-942B-7FCD93A1FF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256" y="2941053"/>
            <a:ext cx="4627653" cy="3469174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E2CCF76-D9BC-4846-A66E-838A5D263BD0}"/>
              </a:ext>
            </a:extLst>
          </p:cNvPr>
          <p:cNvSpPr txBox="1"/>
          <p:nvPr/>
        </p:nvSpPr>
        <p:spPr>
          <a:xfrm>
            <a:off x="7092953" y="5658229"/>
            <a:ext cx="1027845" cy="584775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3200" b="1" dirty="0">
                <a:solidFill>
                  <a:srgbClr val="FF0000"/>
                </a:solidFill>
                <a:latin typeface="07ロゴたいぷゴシックCondense" panose="02000600000000000000" pitchFamily="50" charset="-128"/>
                <a:ea typeface="07ロゴたいぷゴシックCondense" panose="02000600000000000000" pitchFamily="50" charset="-128"/>
              </a:rPr>
              <a:t>福岡</a:t>
            </a:r>
            <a:endParaRPr kumimoji="1" lang="en-US" altLang="ja-JP" sz="3200" b="1" dirty="0">
              <a:solidFill>
                <a:srgbClr val="FF0000"/>
              </a:solidFill>
              <a:latin typeface="07ロゴたいぷゴシックCondense" panose="02000600000000000000" pitchFamily="50" charset="-128"/>
              <a:ea typeface="07ロゴたいぷゴシックCondense" panose="020006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FBCB969-B80E-21BD-01CB-2F6BE01CF34B}"/>
              </a:ext>
            </a:extLst>
          </p:cNvPr>
          <p:cNvSpPr txBox="1"/>
          <p:nvPr/>
        </p:nvSpPr>
        <p:spPr>
          <a:xfrm>
            <a:off x="6956721" y="248032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景品の一例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6969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台の上にある数種類のポスター&#10;&#10;中程度の精度で自動的に生成された説明">
            <a:extLst>
              <a:ext uri="{FF2B5EF4-FFF2-40B4-BE49-F238E27FC236}">
                <a16:creationId xmlns:a16="http://schemas.microsoft.com/office/drawing/2014/main" id="{9F78E551-B219-4F39-AB38-DD182CC3C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3" y="4007822"/>
            <a:ext cx="1858307" cy="2517173"/>
          </a:xfrm>
          <a:prstGeom prst="rect">
            <a:avLst/>
          </a:prstGeom>
        </p:spPr>
      </p:pic>
      <p:pic>
        <p:nvPicPr>
          <p:cNvPr id="3" name="図 2" descr="テキスト&#10;&#10;低い精度で自動的に生成された説明">
            <a:extLst>
              <a:ext uri="{FF2B5EF4-FFF2-40B4-BE49-F238E27FC236}">
                <a16:creationId xmlns:a16="http://schemas.microsoft.com/office/drawing/2014/main" id="{D85EA7D2-C4A2-4CEE-A05D-AC4913DA7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659" y="3998727"/>
            <a:ext cx="3352140" cy="2514106"/>
          </a:xfrm>
          <a:prstGeom prst="rect">
            <a:avLst/>
          </a:prstGeom>
        </p:spPr>
      </p:pic>
      <p:pic>
        <p:nvPicPr>
          <p:cNvPr id="4" name="図 3" descr="テキスト, カレンダー&#10;&#10;中程度の精度で自動的に生成された説明">
            <a:extLst>
              <a:ext uri="{FF2B5EF4-FFF2-40B4-BE49-F238E27FC236}">
                <a16:creationId xmlns:a16="http://schemas.microsoft.com/office/drawing/2014/main" id="{93423837-F39F-49EF-9696-13050478E1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468" y="3962816"/>
            <a:ext cx="3447905" cy="2585929"/>
          </a:xfrm>
          <a:prstGeom prst="rect">
            <a:avLst/>
          </a:prstGeom>
        </p:spPr>
      </p:pic>
      <p:pic>
        <p:nvPicPr>
          <p:cNvPr id="5" name="図 4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8A3323B6-1354-4ED9-8C43-86FB8DB7F55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9" b="13401"/>
          <a:stretch/>
        </p:blipFill>
        <p:spPr>
          <a:xfrm>
            <a:off x="6639386" y="1471317"/>
            <a:ext cx="2313612" cy="2328420"/>
          </a:xfrm>
          <a:prstGeom prst="rect">
            <a:avLst/>
          </a:prstGeom>
        </p:spPr>
      </p:pic>
      <p:pic>
        <p:nvPicPr>
          <p:cNvPr id="6" name="図 5" descr="カップ, コーヒー, テーブル, 座る が含まれている画像&#10;&#10;自動的に生成された説明">
            <a:extLst>
              <a:ext uri="{FF2B5EF4-FFF2-40B4-BE49-F238E27FC236}">
                <a16:creationId xmlns:a16="http://schemas.microsoft.com/office/drawing/2014/main" id="{8B5FE9B2-9BCF-462C-AFC9-44A31EA808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82" y="1471317"/>
            <a:ext cx="3104562" cy="232842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88D5FFA-F76E-4277-9C5C-BBE5449DB1FA}"/>
              </a:ext>
            </a:extLst>
          </p:cNvPr>
          <p:cNvSpPr txBox="1"/>
          <p:nvPr/>
        </p:nvSpPr>
        <p:spPr>
          <a:xfrm>
            <a:off x="3488599" y="1527887"/>
            <a:ext cx="572259" cy="1077218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3200" b="1" dirty="0">
                <a:solidFill>
                  <a:srgbClr val="FF0000"/>
                </a:solidFill>
                <a:latin typeface="07ロゴたいぷゴシックCondense" panose="02000600000000000000" pitchFamily="50" charset="-128"/>
                <a:ea typeface="07ロゴたいぷゴシックCondense" panose="02000600000000000000" pitchFamily="50" charset="-128"/>
              </a:rPr>
              <a:t>長崎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A07F670-7E81-49B4-9501-19C18A5AC80B}"/>
              </a:ext>
            </a:extLst>
          </p:cNvPr>
          <p:cNvSpPr txBox="1"/>
          <p:nvPr/>
        </p:nvSpPr>
        <p:spPr>
          <a:xfrm>
            <a:off x="194570" y="5204507"/>
            <a:ext cx="670906" cy="1200329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3600" b="1" dirty="0">
                <a:solidFill>
                  <a:srgbClr val="FF0000"/>
                </a:solidFill>
                <a:latin typeface="07ロゴたいぷゴシックCondense" panose="02000600000000000000" pitchFamily="50" charset="-128"/>
                <a:ea typeface="07ロゴたいぷゴシックCondense" panose="02000600000000000000" pitchFamily="50" charset="-128"/>
              </a:rPr>
              <a:t>熊本</a:t>
            </a:r>
            <a:endParaRPr kumimoji="1" lang="ja-JP" altLang="en-US" sz="3200" b="1" dirty="0">
              <a:solidFill>
                <a:srgbClr val="FF0000"/>
              </a:solidFill>
              <a:latin typeface="07ロゴたいぷゴシックCondense" panose="02000600000000000000" pitchFamily="50" charset="-128"/>
              <a:ea typeface="07ロゴたいぷゴシックCondense" panose="020006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95F8278-4F0A-42E7-8746-C2E5628B9A06}"/>
              </a:ext>
            </a:extLst>
          </p:cNvPr>
          <p:cNvSpPr txBox="1"/>
          <p:nvPr/>
        </p:nvSpPr>
        <p:spPr>
          <a:xfrm>
            <a:off x="4572000" y="4155585"/>
            <a:ext cx="611504" cy="1200329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3600" b="1" dirty="0">
                <a:solidFill>
                  <a:srgbClr val="FF0000"/>
                </a:solidFill>
                <a:latin typeface="07ロゴたいぷゴシックCondense" panose="02000600000000000000" pitchFamily="50" charset="-128"/>
                <a:ea typeface="07ロゴたいぷゴシックCondense" panose="02000600000000000000" pitchFamily="50" charset="-128"/>
              </a:rPr>
              <a:t>宮崎</a:t>
            </a:r>
            <a:endParaRPr kumimoji="1" lang="ja-JP" altLang="en-US" sz="3200" b="1" dirty="0">
              <a:solidFill>
                <a:srgbClr val="FF0000"/>
              </a:solidFill>
              <a:latin typeface="07ロゴたいぷゴシックCondense" panose="02000600000000000000" pitchFamily="50" charset="-128"/>
              <a:ea typeface="07ロゴたいぷゴシックCondense" panose="020006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4A8851-6B28-4CB7-94B5-7D04D7AA40D4}"/>
              </a:ext>
            </a:extLst>
          </p:cNvPr>
          <p:cNvSpPr txBox="1"/>
          <p:nvPr/>
        </p:nvSpPr>
        <p:spPr>
          <a:xfrm>
            <a:off x="6772509" y="1527887"/>
            <a:ext cx="1460281" cy="584775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3200" b="1" dirty="0">
                <a:solidFill>
                  <a:srgbClr val="FF0000"/>
                </a:solidFill>
                <a:latin typeface="07ロゴたいぷゴシックCondense" panose="02000600000000000000" pitchFamily="50" charset="-128"/>
                <a:ea typeface="07ロゴたいぷゴシックCondense" panose="02000600000000000000" pitchFamily="50" charset="-128"/>
              </a:rPr>
              <a:t>鹿児島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567AFFD-AC4F-42DB-8A1F-E896D3A82371}"/>
              </a:ext>
            </a:extLst>
          </p:cNvPr>
          <p:cNvSpPr txBox="1"/>
          <p:nvPr/>
        </p:nvSpPr>
        <p:spPr>
          <a:xfrm>
            <a:off x="5815550" y="4155585"/>
            <a:ext cx="671951" cy="1200329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3600" b="1" dirty="0">
                <a:solidFill>
                  <a:srgbClr val="FF0000"/>
                </a:solidFill>
                <a:latin typeface="07ロゴたいぷゴシックCondense" panose="02000600000000000000" pitchFamily="50" charset="-128"/>
                <a:ea typeface="07ロゴたいぷゴシックCondense" panose="02000600000000000000" pitchFamily="50" charset="-128"/>
              </a:rPr>
              <a:t>佐賀</a:t>
            </a:r>
            <a:endParaRPr kumimoji="1" lang="ja-JP" altLang="en-US" sz="3200" b="1" dirty="0">
              <a:solidFill>
                <a:srgbClr val="FF0000"/>
              </a:solidFill>
              <a:latin typeface="07ロゴたいぷゴシックCondense" panose="02000600000000000000" pitchFamily="50" charset="-128"/>
              <a:ea typeface="07ロゴたいぷゴシックCondense" panose="02000600000000000000" pitchFamily="50" charset="-128"/>
            </a:endParaRPr>
          </a:p>
        </p:txBody>
      </p:sp>
      <p:pic>
        <p:nvPicPr>
          <p:cNvPr id="12" name="図 11" descr="壁に貼ってある数種類のパンフレット&#10;&#10;低い精度で自動的に生成された説明">
            <a:extLst>
              <a:ext uri="{FF2B5EF4-FFF2-40B4-BE49-F238E27FC236}">
                <a16:creationId xmlns:a16="http://schemas.microsoft.com/office/drawing/2014/main" id="{1F9D127D-58C6-4A16-8120-55F5523FDA6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381"/>
          <a:stretch/>
        </p:blipFill>
        <p:spPr>
          <a:xfrm>
            <a:off x="105186" y="1459719"/>
            <a:ext cx="3179418" cy="2351618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935F551-668B-4DB6-B039-5E05B9D35638}"/>
              </a:ext>
            </a:extLst>
          </p:cNvPr>
          <p:cNvSpPr txBox="1"/>
          <p:nvPr/>
        </p:nvSpPr>
        <p:spPr>
          <a:xfrm>
            <a:off x="208232" y="1527887"/>
            <a:ext cx="657244" cy="1200329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3600" b="1" dirty="0">
                <a:solidFill>
                  <a:srgbClr val="FF0000"/>
                </a:solidFill>
                <a:latin typeface="07ロゴたいぷゴシックCondense" panose="02000600000000000000" pitchFamily="50" charset="-128"/>
                <a:ea typeface="07ロゴたいぷゴシックCondense" panose="02000600000000000000" pitchFamily="50" charset="-128"/>
              </a:rPr>
              <a:t>大分</a:t>
            </a:r>
            <a:endParaRPr kumimoji="1" lang="ja-JP" altLang="en-US" sz="3200" b="1" dirty="0">
              <a:solidFill>
                <a:srgbClr val="FF0000"/>
              </a:solidFill>
              <a:latin typeface="07ロゴたいぷゴシックCondense" panose="02000600000000000000" pitchFamily="50" charset="-128"/>
              <a:ea typeface="07ロゴたいぷゴシックCondense" panose="020006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8AD17E3-E756-47EB-9D70-2D7AC5773B48}"/>
              </a:ext>
            </a:extLst>
          </p:cNvPr>
          <p:cNvSpPr txBox="1"/>
          <p:nvPr/>
        </p:nvSpPr>
        <p:spPr>
          <a:xfrm>
            <a:off x="4441676" y="301687"/>
            <a:ext cx="3740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でできる</a:t>
            </a:r>
            <a:r>
              <a:rPr kumimoji="1" lang="en-US" altLang="ja-JP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つのこと</a:t>
            </a:r>
          </a:p>
        </p:txBody>
      </p:sp>
      <p:pic>
        <p:nvPicPr>
          <p:cNvPr id="15" name="図 14" descr="ロゴ&#10;&#10;自動的に生成された説明">
            <a:extLst>
              <a:ext uri="{FF2B5EF4-FFF2-40B4-BE49-F238E27FC236}">
                <a16:creationId xmlns:a16="http://schemas.microsoft.com/office/drawing/2014/main" id="{283CB581-AB26-4339-9022-CBE415E0A7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20" y="301687"/>
            <a:ext cx="3444151" cy="104081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0047EF0-FE06-9B94-ED6D-1721DAB636D3}"/>
              </a:ext>
            </a:extLst>
          </p:cNvPr>
          <p:cNvSpPr txBox="1"/>
          <p:nvPr/>
        </p:nvSpPr>
        <p:spPr>
          <a:xfrm>
            <a:off x="7229449" y="100957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景品の一例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9280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1C7E6DA-9AC3-4C6A-95FD-8200702B46A8}"/>
              </a:ext>
            </a:extLst>
          </p:cNvPr>
          <p:cNvSpPr txBox="1"/>
          <p:nvPr/>
        </p:nvSpPr>
        <p:spPr>
          <a:xfrm>
            <a:off x="4441676" y="301687"/>
            <a:ext cx="3740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でできる</a:t>
            </a:r>
            <a:r>
              <a:rPr kumimoji="1" lang="en-US" altLang="ja-JP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つのこと</a:t>
            </a:r>
          </a:p>
        </p:txBody>
      </p:sp>
      <p:pic>
        <p:nvPicPr>
          <p:cNvPr id="3" name="図 2" descr="ロゴ&#10;&#10;自動的に生成された説明">
            <a:extLst>
              <a:ext uri="{FF2B5EF4-FFF2-40B4-BE49-F238E27FC236}">
                <a16:creationId xmlns:a16="http://schemas.microsoft.com/office/drawing/2014/main" id="{AD267031-112A-4BAE-9A22-4C8D16319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20" y="301687"/>
            <a:ext cx="3444151" cy="104081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D0D73A-0123-4425-BB4D-A002792002F2}"/>
              </a:ext>
            </a:extLst>
          </p:cNvPr>
          <p:cNvSpPr txBox="1"/>
          <p:nvPr/>
        </p:nvSpPr>
        <p:spPr>
          <a:xfrm>
            <a:off x="945903" y="1855715"/>
            <a:ext cx="55146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ポイントの貯め方まとめ</a:t>
            </a:r>
            <a:endParaRPr kumimoji="1" lang="en-US" altLang="ja-JP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84B51C7-4C68-440A-B688-77DD774983F8}"/>
              </a:ext>
            </a:extLst>
          </p:cNvPr>
          <p:cNvSpPr txBox="1"/>
          <p:nvPr/>
        </p:nvSpPr>
        <p:spPr>
          <a:xfrm>
            <a:off x="1205466" y="2648338"/>
            <a:ext cx="73069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・毎月エネルギー使用量を入力すると、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60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ポイント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・毎日ログイン＆エコチェックをすると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60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ポイント（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月の場合）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→最低限の記録でも毎月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120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ポイントくらいたまる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1047773-4C23-4CFB-9DDC-3BCA491DB393}"/>
              </a:ext>
            </a:extLst>
          </p:cNvPr>
          <p:cNvSpPr txBox="1"/>
          <p:nvPr/>
        </p:nvSpPr>
        <p:spPr>
          <a:xfrm>
            <a:off x="1205466" y="5271988"/>
            <a:ext cx="69763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まずは</a:t>
            </a:r>
            <a:r>
              <a:rPr kumimoji="1" lang="ja-JP" altLang="en-US" sz="28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ログイン</a:t>
            </a:r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kumimoji="1" lang="ja-JP" altLang="en-US" sz="28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エコチェック</a:t>
            </a: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と、</a:t>
            </a:r>
            <a:endParaRPr kumimoji="1"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毎月のエコ記録</a:t>
            </a: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をはじめてみましょう！</a:t>
            </a:r>
            <a:endParaRPr kumimoji="1"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9274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3DB74D-1C13-48BF-AB35-A54B513E814E}"/>
              </a:ext>
            </a:extLst>
          </p:cNvPr>
          <p:cNvSpPr txBox="1"/>
          <p:nvPr/>
        </p:nvSpPr>
        <p:spPr>
          <a:xfrm>
            <a:off x="4441676" y="301687"/>
            <a:ext cx="3740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でできる</a:t>
            </a:r>
            <a:r>
              <a:rPr kumimoji="1" lang="en-US" altLang="ja-JP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つのこと</a:t>
            </a:r>
          </a:p>
        </p:txBody>
      </p:sp>
      <p:pic>
        <p:nvPicPr>
          <p:cNvPr id="3" name="図 2" descr="ロゴ&#10;&#10;自動的に生成された説明">
            <a:extLst>
              <a:ext uri="{FF2B5EF4-FFF2-40B4-BE49-F238E27FC236}">
                <a16:creationId xmlns:a16="http://schemas.microsoft.com/office/drawing/2014/main" id="{EC783D13-CAD1-43B5-9804-E11EDDC72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20" y="301687"/>
            <a:ext cx="3444151" cy="104081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8CF19A8-05FE-47E4-A847-A84A5B927EDB}"/>
              </a:ext>
            </a:extLst>
          </p:cNvPr>
          <p:cNvSpPr txBox="1"/>
          <p:nvPr/>
        </p:nvSpPr>
        <p:spPr>
          <a:xfrm>
            <a:off x="1022778" y="1748155"/>
            <a:ext cx="73661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みんなで楽しみながら、エコ活しましょう！</a:t>
            </a:r>
            <a:endParaRPr kumimoji="1"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ぜひいろんな方にもおススメしてください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6134F7F4-B323-4059-8DBB-83A7DFEC8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640" y="2702262"/>
            <a:ext cx="4198072" cy="374208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E5CA12C-41EC-4DFE-8C6D-2371575B7C1B}"/>
              </a:ext>
            </a:extLst>
          </p:cNvPr>
          <p:cNvSpPr txBox="1"/>
          <p:nvPr/>
        </p:nvSpPr>
        <p:spPr>
          <a:xfrm>
            <a:off x="2529595" y="3726418"/>
            <a:ext cx="4113627" cy="1323439"/>
          </a:xfrm>
          <a:prstGeom prst="rect">
            <a:avLst/>
          </a:prstGeom>
          <a:solidFill>
            <a:srgbClr val="FFFFFF">
              <a:alpha val="65882"/>
            </a:srgb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80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おしまい</a:t>
            </a:r>
            <a:endParaRPr kumimoji="1" lang="en-US" altLang="ja-JP" sz="72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15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</TotalTime>
  <Words>809</Words>
  <Application>Microsoft Office PowerPoint</Application>
  <PresentationFormat>画面に合わせる (4:3)</PresentationFormat>
  <Paragraphs>161</Paragraphs>
  <Slides>16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5" baseType="lpstr">
      <vt:lpstr>07にくまるフォント</vt:lpstr>
      <vt:lpstr>07ラノベPOP</vt:lpstr>
      <vt:lpstr>07ロゴたいぷゴシックCondense</vt:lpstr>
      <vt:lpstr>BIZ UDPゴシック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久志 唯</dc:creator>
  <cp:lastModifiedBy>久志 唯</cp:lastModifiedBy>
  <cp:revision>19</cp:revision>
  <dcterms:created xsi:type="dcterms:W3CDTF">2022-03-30T07:51:03Z</dcterms:created>
  <dcterms:modified xsi:type="dcterms:W3CDTF">2022-06-21T23:56:43Z</dcterms:modified>
</cp:coreProperties>
</file>