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399" r:id="rId2"/>
    <p:sldId id="400" r:id="rId3"/>
    <p:sldId id="401" r:id="rId4"/>
    <p:sldId id="402" r:id="rId5"/>
    <p:sldId id="403" r:id="rId6"/>
    <p:sldId id="405" r:id="rId7"/>
    <p:sldId id="28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B7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3" autoAdjust="0"/>
    <p:restoredTop sz="73445" autoAdjust="0"/>
  </p:normalViewPr>
  <p:slideViewPr>
    <p:cSldViewPr snapToGrid="0">
      <p:cViewPr varScale="1">
        <p:scale>
          <a:sx n="80" d="100"/>
          <a:sy n="80" d="100"/>
        </p:scale>
        <p:origin x="3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AD27B4-26E6-4FCD-8374-D034EA6E245F}" type="datetimeFigureOut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7E994-B85B-4F3B-9F97-2E4E89CABE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5862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今日はみんなに電気をつくってもらいます！</a:t>
            </a:r>
            <a:br>
              <a:rPr kumimoji="1" lang="en-US" altLang="ja-JP" dirty="0"/>
            </a:br>
            <a:endParaRPr kumimoji="1" lang="en-US" altLang="ja-JP" dirty="0"/>
          </a:p>
          <a:p>
            <a:r>
              <a:rPr kumimoji="1" lang="ja-JP" altLang="en-US" dirty="0"/>
              <a:t>え？？電気ってつくれるの？自分で作れると思う人？？？</a:t>
            </a:r>
            <a:endParaRPr kumimoji="1" lang="en-US" altLang="ja-JP" dirty="0"/>
          </a:p>
          <a:p>
            <a:r>
              <a:rPr kumimoji="1" lang="ja-JP" altLang="en-US" dirty="0"/>
              <a:t>つくれないと思う人？？</a:t>
            </a:r>
            <a:endParaRPr kumimoji="1" lang="en-US" altLang="ja-JP" dirty="0"/>
          </a:p>
          <a:p>
            <a:r>
              <a:rPr kumimoji="1" lang="ja-JP" altLang="en-US" dirty="0"/>
              <a:t>手を挙げてください！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実は、電気って作れるんです。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87BAB-0A27-4EB7-B396-B97F7179C80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8007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そもそも、わたしたちがつかってる電気も、遠いところで作った電気を持ってきて使ってるんです。</a:t>
            </a:r>
            <a:endParaRPr kumimoji="1" lang="en-US" altLang="ja-JP" dirty="0"/>
          </a:p>
          <a:p>
            <a:r>
              <a:rPr kumimoji="1" lang="ja-JP" altLang="en-US" dirty="0"/>
              <a:t>この電気をつくるために、</a:t>
            </a:r>
            <a:r>
              <a:rPr kumimoji="1" lang="en-US" altLang="ja-JP" dirty="0"/>
              <a:t>CO2</a:t>
            </a:r>
            <a:r>
              <a:rPr kumimoji="1" lang="ja-JP" altLang="en-US" dirty="0"/>
              <a:t>が出ています。なので、</a:t>
            </a:r>
            <a:r>
              <a:rPr kumimoji="1" lang="en-US" altLang="ja-JP" dirty="0"/>
              <a:t>CO2</a:t>
            </a:r>
            <a:r>
              <a:rPr kumimoji="1" lang="ja-JP" altLang="en-US" dirty="0"/>
              <a:t>がたくさんでないように、電気のもったいないを</a:t>
            </a:r>
            <a:endParaRPr kumimoji="1" lang="en-US" altLang="ja-JP" dirty="0"/>
          </a:p>
          <a:p>
            <a:r>
              <a:rPr kumimoji="1" lang="ja-JP" altLang="en-US" dirty="0"/>
              <a:t>無くしましょうね！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87BAB-0A27-4EB7-B396-B97F7179C80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6151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ただ、いまでは</a:t>
            </a:r>
            <a:r>
              <a:rPr kumimoji="1" lang="en-US" altLang="ja-JP" dirty="0"/>
              <a:t>CO2</a:t>
            </a:r>
            <a:r>
              <a:rPr kumimoji="1" lang="ja-JP" altLang="en-US" dirty="0"/>
              <a:t>をださない電気の作り方もあります。</a:t>
            </a:r>
            <a:endParaRPr kumimoji="1" lang="en-US" altLang="ja-JP" dirty="0"/>
          </a:p>
          <a:p>
            <a:r>
              <a:rPr kumimoji="1" lang="ja-JP" altLang="en-US" dirty="0"/>
              <a:t>おひさまの力を電気に変える、太陽光発電、風の力で作る風力発電、水の流れで電気を作る水力発電などです。</a:t>
            </a:r>
            <a:endParaRPr kumimoji="1" lang="en-US" altLang="ja-JP" dirty="0"/>
          </a:p>
          <a:p>
            <a:r>
              <a:rPr kumimoji="1" lang="ja-JP" altLang="en-US" dirty="0"/>
              <a:t>実は、電気はいろんな方法でつくることができるんです！</a:t>
            </a:r>
            <a:br>
              <a:rPr kumimoji="1" lang="en-US" altLang="ja-JP" dirty="0"/>
            </a:br>
            <a:r>
              <a:rPr kumimoji="1" lang="ja-JP" altLang="en-US" dirty="0"/>
              <a:t>そして、私たちも電気をつくることができます！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87BAB-0A27-4EB7-B396-B97F7179C80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997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では実際に電気を作ってみましょう～！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＊車のヘッドライト型発電体験（白熱灯・</a:t>
            </a:r>
            <a:r>
              <a:rPr kumimoji="1" lang="en-US" altLang="ja-JP" dirty="0"/>
              <a:t>LED</a:t>
            </a:r>
            <a:r>
              <a:rPr kumimoji="1" lang="ja-JP" altLang="en-US" dirty="0"/>
              <a:t>比較発電機）を体験する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87BAB-0A27-4EB7-B396-B97F7179C80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8859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みなさん、どうでしたか？</a:t>
            </a:r>
            <a:endParaRPr kumimoji="1" lang="en-US" altLang="ja-JP" dirty="0"/>
          </a:p>
          <a:p>
            <a:r>
              <a:rPr kumimoji="1" lang="ja-JP" altLang="en-US" dirty="0"/>
              <a:t>少ない力でつく電気と、た～くさん力がいる電気、ふたつありましたね。</a:t>
            </a:r>
            <a:endParaRPr kumimoji="1" lang="en-US" altLang="ja-JP" dirty="0"/>
          </a:p>
          <a:p>
            <a:r>
              <a:rPr kumimoji="1" lang="ja-JP" altLang="en-US" dirty="0"/>
              <a:t>すくない力で電気がつくと、</a:t>
            </a:r>
            <a:r>
              <a:rPr kumimoji="1" lang="en-US" altLang="ja-JP" dirty="0"/>
              <a:t>CO2</a:t>
            </a:r>
            <a:r>
              <a:rPr kumimoji="1" lang="ja-JP" altLang="en-US" dirty="0"/>
              <a:t>も少ししか出ません。</a:t>
            </a:r>
            <a:endParaRPr kumimoji="1" lang="en-US" altLang="ja-JP" dirty="0"/>
          </a:p>
          <a:p>
            <a:r>
              <a:rPr kumimoji="1" lang="ja-JP" altLang="en-US" dirty="0"/>
              <a:t>たくさん力がいる電気の場合は、</a:t>
            </a:r>
            <a:r>
              <a:rPr kumimoji="1" lang="en-US" altLang="ja-JP" dirty="0"/>
              <a:t>CO2</a:t>
            </a:r>
            <a:r>
              <a:rPr kumimoji="1" lang="ja-JP" altLang="en-US" dirty="0"/>
              <a:t>もたくさんでちゃいます。</a:t>
            </a:r>
          </a:p>
          <a:p>
            <a:endParaRPr kumimoji="1" lang="en-US" altLang="ja-JP" dirty="0"/>
          </a:p>
          <a:p>
            <a:r>
              <a:rPr kumimoji="1" lang="ja-JP" altLang="en-US" dirty="0"/>
              <a:t>みなさんなら、どちらをつかいますか？？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このすくない力がつく電気のことを</a:t>
            </a:r>
            <a:r>
              <a:rPr kumimoji="1" lang="en-US" altLang="ja-JP" dirty="0"/>
              <a:t>LED</a:t>
            </a:r>
            <a:r>
              <a:rPr kumimoji="1" lang="ja-JP" altLang="en-US" dirty="0"/>
              <a:t>といいます。</a:t>
            </a:r>
            <a:endParaRPr kumimoji="1" lang="en-US" altLang="ja-JP" dirty="0"/>
          </a:p>
          <a:p>
            <a:r>
              <a:rPr kumimoji="1" lang="ja-JP" altLang="en-US" dirty="0"/>
              <a:t>みんなのおうちの電気はどんな電気かな？</a:t>
            </a:r>
            <a:endParaRPr kumimoji="1" lang="en-US" altLang="ja-JP" dirty="0"/>
          </a:p>
          <a:p>
            <a:r>
              <a:rPr kumimoji="1" lang="ja-JP" altLang="en-US" dirty="0"/>
              <a:t>今日おうちに帰って、おうちの人に聞いてみてください！</a:t>
            </a:r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7E994-B85B-4F3B-9F97-2E4E89CABE6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9985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さて、さっきもお話しましたが、電気は</a:t>
            </a:r>
            <a:r>
              <a:rPr kumimoji="1" lang="en-US" altLang="ja-JP" dirty="0"/>
              <a:t>CO2</a:t>
            </a:r>
            <a:r>
              <a:rPr kumimoji="1" lang="ja-JP" altLang="en-US" dirty="0"/>
              <a:t>をださない作り方もできます。</a:t>
            </a:r>
            <a:endParaRPr kumimoji="1" lang="en-US" altLang="ja-JP" dirty="0"/>
          </a:p>
          <a:p>
            <a:r>
              <a:rPr kumimoji="1" lang="ja-JP" altLang="en-US" dirty="0"/>
              <a:t>みんながお散歩してたら、おうちの屋根にこんなのがついてるかも！</a:t>
            </a:r>
            <a:endParaRPr kumimoji="1" lang="en-US" altLang="ja-JP" dirty="0"/>
          </a:p>
          <a:p>
            <a:r>
              <a:rPr kumimoji="1" lang="ja-JP" altLang="en-US" dirty="0"/>
              <a:t>これはおひさまの力で電気を作る、太陽光発電です。</a:t>
            </a:r>
            <a:endParaRPr kumimoji="1" lang="en-US" altLang="ja-JP" dirty="0"/>
          </a:p>
          <a:p>
            <a:r>
              <a:rPr kumimoji="1" lang="ja-JP" altLang="en-US" dirty="0"/>
              <a:t>こっちは風の力で電気を作る、風力発電です。海のそばとか、山とかにあります。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もし、みんながこれを見つけたら、「がんばれ～」って応援してください。</a:t>
            </a:r>
            <a:endParaRPr kumimoji="1" lang="en-US" altLang="ja-JP" dirty="0"/>
          </a:p>
          <a:p>
            <a:r>
              <a:rPr kumimoji="1" lang="ja-JP" altLang="en-US" dirty="0"/>
              <a:t>だって、</a:t>
            </a:r>
            <a:r>
              <a:rPr kumimoji="1" lang="en-US" altLang="ja-JP" dirty="0"/>
              <a:t>CO2</a:t>
            </a:r>
            <a:r>
              <a:rPr kumimoji="1" lang="ja-JP" altLang="en-US" dirty="0"/>
              <a:t>を出さないでみんながつかう電気を作ってるんです。</a:t>
            </a:r>
            <a:endParaRPr kumimoji="1" lang="en-US" altLang="ja-JP" dirty="0"/>
          </a:p>
          <a:p>
            <a:r>
              <a:rPr kumimoji="1" lang="ja-JP" altLang="en-US" dirty="0"/>
              <a:t>地球にと～～～ってもいいことをしています。</a:t>
            </a:r>
            <a:endParaRPr kumimoji="1" lang="en-US" altLang="ja-JP" dirty="0"/>
          </a:p>
          <a:p>
            <a:r>
              <a:rPr kumimoji="1" lang="ja-JP" altLang="en-US" dirty="0"/>
              <a:t>もしかしたら皆さんの中には、おうちに太陽光発電がついている人もいるかも？</a:t>
            </a:r>
            <a:endParaRPr kumimoji="1" lang="en-US" altLang="ja-JP" dirty="0"/>
          </a:p>
          <a:p>
            <a:r>
              <a:rPr kumimoji="1" lang="ja-JP" altLang="en-US" dirty="0"/>
              <a:t>と～～ってもいいですね。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87BAB-0A27-4EB7-B396-B97F7179C801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3946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さて、今日のお話はどうでしたか？わかったかな？</a:t>
            </a:r>
            <a:endParaRPr kumimoji="1" lang="en-US" altLang="ja-JP" dirty="0"/>
          </a:p>
          <a:p>
            <a:r>
              <a:rPr kumimoji="1" lang="ja-JP" altLang="en-US" dirty="0"/>
              <a:t>お話を聞いたみんなは、きっと地球のためにいいことしてくれると思います。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→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これで私からのお話を終わります。ありがとうございました！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87BAB-0A27-4EB7-B396-B97F7179C801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1395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F10B-D8C6-4E2E-AD1F-F8C038760FB2}" type="datetimeFigureOut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548B4-6525-423D-A336-23D092A62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2997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F10B-D8C6-4E2E-AD1F-F8C038760FB2}" type="datetimeFigureOut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548B4-6525-423D-A336-23D092A62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136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F10B-D8C6-4E2E-AD1F-F8C038760FB2}" type="datetimeFigureOut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548B4-6525-423D-A336-23D092A62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7753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F10B-D8C6-4E2E-AD1F-F8C038760FB2}" type="datetimeFigureOut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548B4-6525-423D-A336-23D092A62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0141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F10B-D8C6-4E2E-AD1F-F8C038760FB2}" type="datetimeFigureOut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548B4-6525-423D-A336-23D092A62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4231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F10B-D8C6-4E2E-AD1F-F8C038760FB2}" type="datetimeFigureOut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548B4-6525-423D-A336-23D092A62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1710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F10B-D8C6-4E2E-AD1F-F8C038760FB2}" type="datetimeFigureOut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548B4-6525-423D-A336-23D092A62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4576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F10B-D8C6-4E2E-AD1F-F8C038760FB2}" type="datetimeFigureOut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548B4-6525-423D-A336-23D092A62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2988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F10B-D8C6-4E2E-AD1F-F8C038760FB2}" type="datetimeFigureOut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548B4-6525-423D-A336-23D092A62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1499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F10B-D8C6-4E2E-AD1F-F8C038760FB2}" type="datetimeFigureOut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548B4-6525-423D-A336-23D092A62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1113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F10B-D8C6-4E2E-AD1F-F8C038760FB2}" type="datetimeFigureOut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548B4-6525-423D-A336-23D092A62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2644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4F10B-D8C6-4E2E-AD1F-F8C038760FB2}" type="datetimeFigureOut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548B4-6525-423D-A336-23D092A62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8128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C81549-ACF3-4F42-84A0-71E138FD7CA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2">
            <a:extLst>
              <a:ext uri="{FF2B5EF4-FFF2-40B4-BE49-F238E27FC236}">
                <a16:creationId xmlns:a16="http://schemas.microsoft.com/office/drawing/2014/main" id="{AAD02E55-CE2D-4D21-BF4F-C1348929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3984" y="538872"/>
            <a:ext cx="591681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68580" tIns="34290" rIns="68580" bIns="34290" anchor="t" anchorCtr="0">
            <a:noAutofit/>
          </a:bodyPr>
          <a:lstStyle/>
          <a:p>
            <a:pPr algn="just"/>
            <a:r>
              <a:rPr lang="ja-JP" altLang="en-US" sz="5400" b="1" kern="1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でんき</a:t>
            </a:r>
            <a:r>
              <a:rPr lang="ja-JP" altLang="en-US" sz="4400" b="1" kern="1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を</a:t>
            </a:r>
            <a:r>
              <a:rPr lang="ja-JP" altLang="en-US" sz="5400" b="1" kern="1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つくろう</a:t>
            </a:r>
            <a:endParaRPr lang="ja-JP" altLang="en-US" sz="1000" b="1" kern="1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6" name="図 5" descr="グラフ が含まれている画像&#10;&#10;自動的に生成された説明">
            <a:extLst>
              <a:ext uri="{FF2B5EF4-FFF2-40B4-BE49-F238E27FC236}">
                <a16:creationId xmlns:a16="http://schemas.microsoft.com/office/drawing/2014/main" id="{DF3C1E42-42FB-4479-B214-F9E2FE851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205" y="1710446"/>
            <a:ext cx="4869596" cy="486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37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2">
            <a:extLst>
              <a:ext uri="{FF2B5EF4-FFF2-40B4-BE49-F238E27FC236}">
                <a16:creationId xmlns:a16="http://schemas.microsoft.com/office/drawing/2014/main" id="{AAD02E55-CE2D-4D21-BF4F-C1348929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3984" y="538872"/>
            <a:ext cx="591681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68580" tIns="34290" rIns="68580" bIns="34290" anchor="t" anchorCtr="0">
            <a:noAutofit/>
          </a:bodyPr>
          <a:lstStyle/>
          <a:p>
            <a:pPr algn="just"/>
            <a:r>
              <a:rPr lang="ja-JP" altLang="en-US" sz="5400" b="1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でんき</a:t>
            </a:r>
            <a:r>
              <a:rPr lang="ja-JP" altLang="en-US" sz="4400" b="1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のつくりかた</a:t>
            </a:r>
            <a:endParaRPr lang="ja-JP" altLang="en-US" sz="1000" b="1" kern="100" dirty="0"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6" name="図 5" descr="グラフ が含まれている画像&#10;&#10;自動的に生成された説明">
            <a:extLst>
              <a:ext uri="{FF2B5EF4-FFF2-40B4-BE49-F238E27FC236}">
                <a16:creationId xmlns:a16="http://schemas.microsoft.com/office/drawing/2014/main" id="{DF3C1E42-42FB-4479-B214-F9E2FE851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2" y="2332746"/>
            <a:ext cx="3060700" cy="305580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85EF995-18FB-4C28-8DA9-6870DE88C5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825" y="1854200"/>
            <a:ext cx="5454175" cy="4090631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6829155-C9F0-4A21-AF36-E76CC221F036}"/>
              </a:ext>
            </a:extLst>
          </p:cNvPr>
          <p:cNvGrpSpPr/>
          <p:nvPr/>
        </p:nvGrpSpPr>
        <p:grpSpPr>
          <a:xfrm>
            <a:off x="4129636" y="2146071"/>
            <a:ext cx="3495304" cy="656251"/>
            <a:chOff x="5720980" y="1646536"/>
            <a:chExt cx="4362390" cy="897322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0EB4A1A-2C05-4B21-A48F-1CE98B8F978F}"/>
                </a:ext>
              </a:extLst>
            </p:cNvPr>
            <p:cNvSpPr txBox="1"/>
            <p:nvPr/>
          </p:nvSpPr>
          <p:spPr>
            <a:xfrm>
              <a:off x="5720980" y="1671936"/>
              <a:ext cx="1172788" cy="8719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ja-JP" sz="2800" b="1" dirty="0">
                  <a:solidFill>
                    <a:srgbClr val="FF000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CO</a:t>
              </a:r>
              <a:r>
                <a:rPr lang="en-US" altLang="ja-JP" sz="1600" b="1" dirty="0">
                  <a:solidFill>
                    <a:srgbClr val="FF000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2</a:t>
              </a:r>
              <a:endParaRPr kumimoji="1" lang="ja-JP" altLang="en-US" sz="16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645A81DF-F6A5-4507-BEB4-62E90BF340D5}"/>
                </a:ext>
              </a:extLst>
            </p:cNvPr>
            <p:cNvSpPr txBox="1"/>
            <p:nvPr/>
          </p:nvSpPr>
          <p:spPr>
            <a:xfrm>
              <a:off x="7347526" y="1646536"/>
              <a:ext cx="1172788" cy="871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ja-JP" sz="2800" b="1" dirty="0">
                  <a:solidFill>
                    <a:srgbClr val="FF000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CO</a:t>
              </a:r>
              <a:r>
                <a:rPr lang="en-US" altLang="ja-JP" sz="1600" b="1" dirty="0">
                  <a:solidFill>
                    <a:srgbClr val="FF000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2</a:t>
              </a:r>
              <a:endParaRPr kumimoji="1" lang="ja-JP" altLang="en-US" sz="16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884884D8-8988-4DE7-887F-25F7FAEF759D}"/>
                </a:ext>
              </a:extLst>
            </p:cNvPr>
            <p:cNvSpPr txBox="1"/>
            <p:nvPr/>
          </p:nvSpPr>
          <p:spPr>
            <a:xfrm>
              <a:off x="8910582" y="1646536"/>
              <a:ext cx="1172788" cy="871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ja-JP" sz="2800" b="1" dirty="0">
                  <a:solidFill>
                    <a:srgbClr val="FF000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CO</a:t>
              </a:r>
              <a:r>
                <a:rPr lang="en-US" altLang="ja-JP" sz="1600" b="1" dirty="0">
                  <a:solidFill>
                    <a:srgbClr val="FF000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2</a:t>
              </a:r>
              <a:endParaRPr kumimoji="1" lang="ja-JP" altLang="en-US" sz="16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12" name="右矢印 4">
            <a:extLst>
              <a:ext uri="{FF2B5EF4-FFF2-40B4-BE49-F238E27FC236}">
                <a16:creationId xmlns:a16="http://schemas.microsoft.com/office/drawing/2014/main" id="{7355DEE2-4647-442B-AC50-ADAA838BE0EF}"/>
              </a:ext>
            </a:extLst>
          </p:cNvPr>
          <p:cNvSpPr/>
          <p:nvPr/>
        </p:nvSpPr>
        <p:spPr>
          <a:xfrm flipH="1">
            <a:off x="3044890" y="2646448"/>
            <a:ext cx="1289870" cy="2506133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138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 が含まれている画像&#10;&#10;自動的に生成された説明">
            <a:extLst>
              <a:ext uri="{FF2B5EF4-FFF2-40B4-BE49-F238E27FC236}">
                <a16:creationId xmlns:a16="http://schemas.microsoft.com/office/drawing/2014/main" id="{DF3C1E42-42FB-4479-B214-F9E2FE851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8" y="2450855"/>
            <a:ext cx="2434248" cy="2430353"/>
          </a:xfrm>
          <a:prstGeom prst="rect">
            <a:avLst/>
          </a:prstGeom>
        </p:spPr>
      </p:pic>
      <p:pic>
        <p:nvPicPr>
          <p:cNvPr id="3" name="図 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9CB15078-458A-42B3-AAE5-AEDA81F6ED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694" y="1707711"/>
            <a:ext cx="3667366" cy="2408237"/>
          </a:xfrm>
          <a:prstGeom prst="rect">
            <a:avLst/>
          </a:prstGeom>
        </p:spPr>
      </p:pic>
      <p:pic>
        <p:nvPicPr>
          <p:cNvPr id="13" name="図 12" descr="ケーキ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6AB22C0-CFBC-41D4-A04D-FAA246D42E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850" y="4287837"/>
            <a:ext cx="2833074" cy="2620404"/>
          </a:xfrm>
          <a:prstGeom prst="rect">
            <a:avLst/>
          </a:prstGeom>
        </p:spPr>
      </p:pic>
      <p:pic>
        <p:nvPicPr>
          <p:cNvPr id="15" name="図 14" descr="太陽電池, 屋外のオブジェ, ブルー が含まれている画像&#10;&#10;自動的に生成された説明">
            <a:extLst>
              <a:ext uri="{FF2B5EF4-FFF2-40B4-BE49-F238E27FC236}">
                <a16:creationId xmlns:a16="http://schemas.microsoft.com/office/drawing/2014/main" id="{01105738-C8F1-4653-8A31-AC9FF35F1A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100" y="3170097"/>
            <a:ext cx="2891006" cy="2161027"/>
          </a:xfrm>
          <a:prstGeom prst="rect">
            <a:avLst/>
          </a:prstGeom>
        </p:spPr>
      </p:pic>
      <p:pic>
        <p:nvPicPr>
          <p:cNvPr id="17" name="図 16" descr="アイコン&#10;&#10;自動的に生成された説明">
            <a:extLst>
              <a:ext uri="{FF2B5EF4-FFF2-40B4-BE49-F238E27FC236}">
                <a16:creationId xmlns:a16="http://schemas.microsoft.com/office/drawing/2014/main" id="{25F3D52F-6033-44A9-89D4-504916CDF4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157" y="1505005"/>
            <a:ext cx="2134182" cy="2161027"/>
          </a:xfrm>
          <a:prstGeom prst="rect">
            <a:avLst/>
          </a:prstGeom>
        </p:spPr>
      </p:pic>
      <p:sp>
        <p:nvSpPr>
          <p:cNvPr id="18" name="テキスト ボックス 2">
            <a:extLst>
              <a:ext uri="{FF2B5EF4-FFF2-40B4-BE49-F238E27FC236}">
                <a16:creationId xmlns:a16="http://schemas.microsoft.com/office/drawing/2014/main" id="{4C635F49-480A-4A8E-97D0-BEEC8363F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3984" y="538872"/>
            <a:ext cx="591681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68580" tIns="34290" rIns="68580" bIns="34290" anchor="t" anchorCtr="0">
            <a:noAutofit/>
          </a:bodyPr>
          <a:lstStyle/>
          <a:p>
            <a:pPr algn="just"/>
            <a:r>
              <a:rPr lang="ja-JP" altLang="en-US" sz="5400" b="1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でんき</a:t>
            </a:r>
            <a:r>
              <a:rPr lang="ja-JP" altLang="en-US" sz="4400" b="1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のつくりかた</a:t>
            </a:r>
            <a:endParaRPr lang="ja-JP" altLang="en-US" sz="1000" b="1" kern="100" dirty="0"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21" name="図 20" descr="文字と数字と文字の加工写真&#10;&#10;中程度の精度で自動的に生成された説明">
            <a:extLst>
              <a:ext uri="{FF2B5EF4-FFF2-40B4-BE49-F238E27FC236}">
                <a16:creationId xmlns:a16="http://schemas.microsoft.com/office/drawing/2014/main" id="{58658FF9-B9B3-4680-B007-72DB96D736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445" y="3700388"/>
            <a:ext cx="2977380" cy="240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63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テキスト ボックス 2">
            <a:extLst>
              <a:ext uri="{FF2B5EF4-FFF2-40B4-BE49-F238E27FC236}">
                <a16:creationId xmlns:a16="http://schemas.microsoft.com/office/drawing/2014/main" id="{4C635F49-480A-4A8E-97D0-BEEC8363F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4930" y="267714"/>
            <a:ext cx="6314139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68580" tIns="34290" rIns="68580" bIns="34290" anchor="t" anchorCtr="0">
            <a:noAutofit/>
          </a:bodyPr>
          <a:lstStyle/>
          <a:p>
            <a:pPr algn="ctr"/>
            <a:r>
              <a:rPr lang="ja-JP" altLang="en-US" sz="3600" b="1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ぼくでも、わたしでも</a:t>
            </a:r>
            <a:r>
              <a:rPr lang="ja-JP" altLang="en-US" sz="4400" b="1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、</a:t>
            </a:r>
            <a:endParaRPr lang="en-US" altLang="ja-JP" sz="4400" b="1" kern="100" dirty="0"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algn="ctr"/>
            <a:r>
              <a:rPr lang="ja-JP" altLang="en-US" sz="4400" b="1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でんき</a:t>
            </a:r>
            <a:r>
              <a:rPr lang="ja-JP" altLang="en-US" sz="3600" b="1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が</a:t>
            </a:r>
            <a:r>
              <a:rPr lang="ja-JP" altLang="en-US" sz="4400" b="1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つくれるの？</a:t>
            </a:r>
            <a:endParaRPr lang="ja-JP" altLang="en-US" sz="800" b="1" kern="100" dirty="0"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4" name="図 3" descr="アイコン&#10;&#10;自動的に生成された説明">
            <a:extLst>
              <a:ext uri="{FF2B5EF4-FFF2-40B4-BE49-F238E27FC236}">
                <a16:creationId xmlns:a16="http://schemas.microsoft.com/office/drawing/2014/main" id="{60D0DD60-DF79-4456-9090-1559E44EB2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696" y="1857860"/>
            <a:ext cx="3092628" cy="4451071"/>
          </a:xfrm>
          <a:prstGeom prst="rect">
            <a:avLst/>
          </a:prstGeom>
        </p:spPr>
      </p:pic>
      <p:sp>
        <p:nvSpPr>
          <p:cNvPr id="10" name="テキスト ボックス 2">
            <a:extLst>
              <a:ext uri="{FF2B5EF4-FFF2-40B4-BE49-F238E27FC236}">
                <a16:creationId xmlns:a16="http://schemas.microsoft.com/office/drawing/2014/main" id="{02071851-7D48-4F72-A4EE-06635FF7C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846" y="3650062"/>
            <a:ext cx="6476308" cy="1290238"/>
          </a:xfrm>
          <a:prstGeom prst="rect">
            <a:avLst/>
          </a:prstGeom>
          <a:solidFill>
            <a:srgbClr val="FFFFFF">
              <a:alpha val="61961"/>
            </a:srgb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68580" tIns="34290" rIns="68580" bIns="34290" anchor="t" anchorCtr="0">
            <a:noAutofit/>
          </a:bodyPr>
          <a:lstStyle/>
          <a:p>
            <a:pPr algn="just"/>
            <a:r>
              <a:rPr lang="ja-JP" altLang="en-US" sz="7200" b="1" kern="1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やってみよう！</a:t>
            </a:r>
            <a:br>
              <a:rPr lang="en-US" altLang="ja-JP" sz="7200" b="1" kern="1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</a:br>
            <a:endParaRPr lang="ja-JP" altLang="en-US" sz="1200" b="1" kern="100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340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2">
            <a:extLst>
              <a:ext uri="{FF2B5EF4-FFF2-40B4-BE49-F238E27FC236}">
                <a16:creationId xmlns:a16="http://schemas.microsoft.com/office/drawing/2014/main" id="{DD2260FB-CEEB-4434-B9B5-B262C4159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115" y="363894"/>
            <a:ext cx="6314139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68580" tIns="34290" rIns="68580" bIns="34290" anchor="t" anchorCtr="0">
            <a:noAutofit/>
          </a:bodyPr>
          <a:lstStyle/>
          <a:p>
            <a:r>
              <a:rPr lang="ja-JP" altLang="en-US" sz="3200" b="1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ちから</a:t>
            </a:r>
            <a:r>
              <a:rPr lang="ja-JP" altLang="en-US" sz="2400" b="1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が</a:t>
            </a:r>
            <a:r>
              <a:rPr lang="ja-JP" altLang="en-US" sz="3200" b="1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すくなくていいでんき、</a:t>
            </a:r>
            <a:endParaRPr lang="en-US" altLang="ja-JP" sz="3200" b="1" kern="100" dirty="0"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 sz="3200" b="1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たくさんちから</a:t>
            </a:r>
            <a:r>
              <a:rPr lang="ja-JP" altLang="en-US" sz="2400" b="1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が</a:t>
            </a:r>
            <a:r>
              <a:rPr lang="ja-JP" altLang="en-US" sz="3200" b="1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いるでんき</a:t>
            </a:r>
          </a:p>
        </p:txBody>
      </p:sp>
      <p:pic>
        <p:nvPicPr>
          <p:cNvPr id="4" name="図 3" descr="屋内, 光, ランプ が含まれている画像&#10;&#10;自動的に生成された説明">
            <a:extLst>
              <a:ext uri="{FF2B5EF4-FFF2-40B4-BE49-F238E27FC236}">
                <a16:creationId xmlns:a16="http://schemas.microsoft.com/office/drawing/2014/main" id="{6B1F75A2-705C-42DC-A71A-14C4BB00FC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1875692"/>
            <a:ext cx="3496408" cy="3496408"/>
          </a:xfrm>
          <a:prstGeom prst="rect">
            <a:avLst/>
          </a:prstGeom>
        </p:spPr>
      </p:pic>
      <p:pic>
        <p:nvPicPr>
          <p:cNvPr id="6" name="図 5" descr="屋内, カップ, 座る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9453A73E-80F3-4C46-9315-813100D70E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09"/>
          <a:stretch/>
        </p:blipFill>
        <p:spPr>
          <a:xfrm>
            <a:off x="5497765" y="1875692"/>
            <a:ext cx="2090961" cy="3496408"/>
          </a:xfrm>
          <a:prstGeom prst="rect">
            <a:avLst/>
          </a:prstGeom>
        </p:spPr>
      </p:pic>
      <p:sp>
        <p:nvSpPr>
          <p:cNvPr id="7" name="テキスト ボックス 2">
            <a:extLst>
              <a:ext uri="{FF2B5EF4-FFF2-40B4-BE49-F238E27FC236}">
                <a16:creationId xmlns:a16="http://schemas.microsoft.com/office/drawing/2014/main" id="{30E87BCE-CE62-4272-8456-94C161869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1308" y="5753514"/>
            <a:ext cx="7139348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68580" tIns="34290" rIns="68580" bIns="34290" anchor="t" anchorCtr="0">
            <a:noAutofit/>
          </a:bodyPr>
          <a:lstStyle/>
          <a:p>
            <a:r>
              <a:rPr lang="ja-JP" altLang="en-US" sz="4000" b="1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きみなら、どっちをつかう？</a:t>
            </a:r>
          </a:p>
        </p:txBody>
      </p:sp>
      <p:sp>
        <p:nvSpPr>
          <p:cNvPr id="8" name="円/楕円 10">
            <a:extLst>
              <a:ext uri="{FF2B5EF4-FFF2-40B4-BE49-F238E27FC236}">
                <a16:creationId xmlns:a16="http://schemas.microsoft.com/office/drawing/2014/main" id="{96CDCD87-FCC4-4DCE-886E-DCC859AF51F7}"/>
              </a:ext>
            </a:extLst>
          </p:cNvPr>
          <p:cNvSpPr/>
          <p:nvPr/>
        </p:nvSpPr>
        <p:spPr>
          <a:xfrm>
            <a:off x="5188426" y="2449146"/>
            <a:ext cx="2400300" cy="2349500"/>
          </a:xfrm>
          <a:prstGeom prst="ellipse">
            <a:avLst/>
          </a:prstGeom>
          <a:noFill/>
          <a:ln w="1270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FF24062-E435-4101-BEDF-F63281DCA153}"/>
              </a:ext>
            </a:extLst>
          </p:cNvPr>
          <p:cNvGrpSpPr/>
          <p:nvPr/>
        </p:nvGrpSpPr>
        <p:grpSpPr>
          <a:xfrm>
            <a:off x="7254574" y="1740735"/>
            <a:ext cx="1535409" cy="917579"/>
            <a:chOff x="7130360" y="1214424"/>
            <a:chExt cx="1535409" cy="917579"/>
          </a:xfrm>
        </p:grpSpPr>
        <p:sp>
          <p:nvSpPr>
            <p:cNvPr id="13" name="吹き出し: 円形 12">
              <a:extLst>
                <a:ext uri="{FF2B5EF4-FFF2-40B4-BE49-F238E27FC236}">
                  <a16:creationId xmlns:a16="http://schemas.microsoft.com/office/drawing/2014/main" id="{CA4B62AB-88BC-4AD7-894D-C8285C6A8F20}"/>
                </a:ext>
              </a:extLst>
            </p:cNvPr>
            <p:cNvSpPr/>
            <p:nvPr/>
          </p:nvSpPr>
          <p:spPr>
            <a:xfrm>
              <a:off x="7380566" y="1214424"/>
              <a:ext cx="1034995" cy="917579"/>
            </a:xfrm>
            <a:prstGeom prst="wedgeEllipseCallout">
              <a:avLst>
                <a:gd name="adj1" fmla="val -57606"/>
                <a:gd name="adj2" fmla="val 58136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A3E7C31-000E-4B38-A8BF-4797C48E1E34}"/>
                </a:ext>
              </a:extLst>
            </p:cNvPr>
            <p:cNvSpPr txBox="1"/>
            <p:nvPr/>
          </p:nvSpPr>
          <p:spPr>
            <a:xfrm>
              <a:off x="7130360" y="1282362"/>
              <a:ext cx="153540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ちからはすこし</a:t>
              </a:r>
              <a:endParaRPr kumimoji="1"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25B2510-1D5F-48DD-8463-2D8A17DA8D35}"/>
              </a:ext>
            </a:extLst>
          </p:cNvPr>
          <p:cNvGrpSpPr/>
          <p:nvPr/>
        </p:nvGrpSpPr>
        <p:grpSpPr>
          <a:xfrm>
            <a:off x="0" y="1204189"/>
            <a:ext cx="1946754" cy="2291749"/>
            <a:chOff x="0" y="1204189"/>
            <a:chExt cx="1946754" cy="2291749"/>
          </a:xfrm>
        </p:grpSpPr>
        <p:sp>
          <p:nvSpPr>
            <p:cNvPr id="15" name="吹き出し: 円形 14">
              <a:extLst>
                <a:ext uri="{FF2B5EF4-FFF2-40B4-BE49-F238E27FC236}">
                  <a16:creationId xmlns:a16="http://schemas.microsoft.com/office/drawing/2014/main" id="{9F11FE77-58AE-4050-B863-0BCBE157955C}"/>
                </a:ext>
              </a:extLst>
            </p:cNvPr>
            <p:cNvSpPr/>
            <p:nvPr/>
          </p:nvSpPr>
          <p:spPr>
            <a:xfrm>
              <a:off x="0" y="1204189"/>
              <a:ext cx="1946754" cy="2291749"/>
            </a:xfrm>
            <a:prstGeom prst="wedgeEllipseCallout">
              <a:avLst>
                <a:gd name="adj1" fmla="val 66587"/>
                <a:gd name="adj2" fmla="val 1318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DBF50C35-66BC-4B77-803E-DAFF07A31F49}"/>
                </a:ext>
              </a:extLst>
            </p:cNvPr>
            <p:cNvSpPr txBox="1"/>
            <p:nvPr/>
          </p:nvSpPr>
          <p:spPr>
            <a:xfrm>
              <a:off x="195839" y="1789088"/>
              <a:ext cx="153540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たくさん</a:t>
              </a:r>
              <a:endParaRPr lang="en-US" altLang="ja-JP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kumimoji="1" lang="ja-JP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ちからがいる</a:t>
              </a:r>
              <a:endParaRPr kumimoji="1"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6D55CEAF-97DB-4570-A3D1-ECCCD7D4D798}"/>
              </a:ext>
            </a:extLst>
          </p:cNvPr>
          <p:cNvGrpSpPr/>
          <p:nvPr/>
        </p:nvGrpSpPr>
        <p:grpSpPr>
          <a:xfrm>
            <a:off x="1352934" y="2506896"/>
            <a:ext cx="2390740" cy="2291750"/>
            <a:chOff x="1317285" y="2570480"/>
            <a:chExt cx="3187653" cy="3055667"/>
          </a:xfrm>
        </p:grpSpPr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71A9901F-988C-4DDF-B9FE-50D9D140883E}"/>
                </a:ext>
              </a:extLst>
            </p:cNvPr>
            <p:cNvCxnSpPr/>
            <p:nvPr/>
          </p:nvCxnSpPr>
          <p:spPr>
            <a:xfrm>
              <a:off x="1392709" y="2640965"/>
              <a:ext cx="3104255" cy="2869498"/>
            </a:xfrm>
            <a:prstGeom prst="line">
              <a:avLst/>
            </a:prstGeom>
            <a:ln w="1270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4839186B-7968-44BB-97BA-1FE76868590A}"/>
                </a:ext>
              </a:extLst>
            </p:cNvPr>
            <p:cNvCxnSpPr/>
            <p:nvPr/>
          </p:nvCxnSpPr>
          <p:spPr>
            <a:xfrm flipV="1">
              <a:off x="1317285" y="2570480"/>
              <a:ext cx="3187653" cy="3055667"/>
            </a:xfrm>
            <a:prstGeom prst="line">
              <a:avLst/>
            </a:prstGeom>
            <a:ln w="1270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E7437DFB-5ECE-4979-B97A-437BCB730D4E}"/>
              </a:ext>
            </a:extLst>
          </p:cNvPr>
          <p:cNvGrpSpPr/>
          <p:nvPr/>
        </p:nvGrpSpPr>
        <p:grpSpPr>
          <a:xfrm>
            <a:off x="7558502" y="3264496"/>
            <a:ext cx="1535409" cy="883367"/>
            <a:chOff x="2913342" y="314151"/>
            <a:chExt cx="1535409" cy="883367"/>
          </a:xfrm>
        </p:grpSpPr>
        <p:sp>
          <p:nvSpPr>
            <p:cNvPr id="18" name="吹き出し: 円形 17">
              <a:extLst>
                <a:ext uri="{FF2B5EF4-FFF2-40B4-BE49-F238E27FC236}">
                  <a16:creationId xmlns:a16="http://schemas.microsoft.com/office/drawing/2014/main" id="{482401A1-4CA0-41FA-BBCC-4847134B3E0F}"/>
                </a:ext>
              </a:extLst>
            </p:cNvPr>
            <p:cNvSpPr/>
            <p:nvPr/>
          </p:nvSpPr>
          <p:spPr>
            <a:xfrm rot="1160404">
              <a:off x="3164778" y="421991"/>
              <a:ext cx="994424" cy="775527"/>
            </a:xfrm>
            <a:prstGeom prst="wedgeEllipseCallout">
              <a:avLst>
                <a:gd name="adj1" fmla="val -43139"/>
                <a:gd name="adj2" fmla="val 6773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4E9044EA-3664-4655-A67C-98AAB7F3D425}"/>
                </a:ext>
              </a:extLst>
            </p:cNvPr>
            <p:cNvSpPr txBox="1"/>
            <p:nvPr/>
          </p:nvSpPr>
          <p:spPr>
            <a:xfrm rot="749799">
              <a:off x="2913342" y="314151"/>
              <a:ext cx="1535409" cy="881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ja-JP" sz="4050" b="1" dirty="0">
                  <a:solidFill>
                    <a:srgbClr val="FF000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CO</a:t>
              </a:r>
              <a:r>
                <a:rPr lang="en-US" altLang="ja-JP" sz="2400" b="1" dirty="0">
                  <a:solidFill>
                    <a:srgbClr val="FF000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2</a:t>
              </a:r>
              <a:endParaRPr kumimoji="1" lang="ja-JP" altLang="en-US" sz="24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DC3ECFAF-70B2-4736-859B-B0454D6BEB31}"/>
              </a:ext>
            </a:extLst>
          </p:cNvPr>
          <p:cNvGrpSpPr/>
          <p:nvPr/>
        </p:nvGrpSpPr>
        <p:grpSpPr>
          <a:xfrm>
            <a:off x="41414" y="3181155"/>
            <a:ext cx="4742895" cy="2823558"/>
            <a:chOff x="41414" y="3181155"/>
            <a:chExt cx="4742895" cy="2823558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460C8345-17D6-4BAA-82B9-9C6B06DB1B7E}"/>
                </a:ext>
              </a:extLst>
            </p:cNvPr>
            <p:cNvGrpSpPr/>
            <p:nvPr/>
          </p:nvGrpSpPr>
          <p:grpSpPr>
            <a:xfrm rot="20112107">
              <a:off x="41414" y="3790664"/>
              <a:ext cx="1535409" cy="1021303"/>
              <a:chOff x="2913342" y="314151"/>
              <a:chExt cx="1535409" cy="1021303"/>
            </a:xfrm>
          </p:grpSpPr>
          <p:sp>
            <p:nvSpPr>
              <p:cNvPr id="24" name="吹き出し: 円形 23">
                <a:extLst>
                  <a:ext uri="{FF2B5EF4-FFF2-40B4-BE49-F238E27FC236}">
                    <a16:creationId xmlns:a16="http://schemas.microsoft.com/office/drawing/2014/main" id="{DB1CA6FB-1AFF-4F3B-ABDA-E67C0DB6FA30}"/>
                  </a:ext>
                </a:extLst>
              </p:cNvPr>
              <p:cNvSpPr/>
              <p:nvPr/>
            </p:nvSpPr>
            <p:spPr>
              <a:xfrm rot="1160404">
                <a:off x="3008063" y="365479"/>
                <a:ext cx="1252651" cy="969975"/>
              </a:xfrm>
              <a:prstGeom prst="wedgeEllipseCallout">
                <a:avLst>
                  <a:gd name="adj1" fmla="val 69066"/>
                  <a:gd name="adj2" fmla="val -8966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1176D4C2-AE32-4E77-BDD6-625E6FBEA491}"/>
                  </a:ext>
                </a:extLst>
              </p:cNvPr>
              <p:cNvSpPr txBox="1"/>
              <p:nvPr/>
            </p:nvSpPr>
            <p:spPr>
              <a:xfrm rot="749799">
                <a:off x="2913342" y="314151"/>
                <a:ext cx="1535409" cy="8811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ja-JP" sz="4050" b="1" dirty="0">
                    <a:solidFill>
                      <a:srgbClr val="FF0000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CO</a:t>
                </a:r>
                <a:r>
                  <a:rPr lang="en-US" altLang="ja-JP" sz="2400" b="1" dirty="0">
                    <a:solidFill>
                      <a:srgbClr val="FF0000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2</a:t>
                </a:r>
                <a:endParaRPr kumimoji="1" lang="ja-JP" altLang="en-US" sz="2400" b="1" dirty="0">
                  <a:solidFill>
                    <a:srgbClr val="FF000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79C2EAA9-F52F-4D51-9090-9BDC5395D1B9}"/>
                </a:ext>
              </a:extLst>
            </p:cNvPr>
            <p:cNvGrpSpPr/>
            <p:nvPr/>
          </p:nvGrpSpPr>
          <p:grpSpPr>
            <a:xfrm rot="20112107">
              <a:off x="251300" y="4983410"/>
              <a:ext cx="1535409" cy="1021303"/>
              <a:chOff x="2913342" y="314151"/>
              <a:chExt cx="1535409" cy="1021303"/>
            </a:xfrm>
          </p:grpSpPr>
          <p:sp>
            <p:nvSpPr>
              <p:cNvPr id="27" name="吹き出し: 円形 26">
                <a:extLst>
                  <a:ext uri="{FF2B5EF4-FFF2-40B4-BE49-F238E27FC236}">
                    <a16:creationId xmlns:a16="http://schemas.microsoft.com/office/drawing/2014/main" id="{9B01B2F7-2224-4F15-B9C0-117F06382347}"/>
                  </a:ext>
                </a:extLst>
              </p:cNvPr>
              <p:cNvSpPr/>
              <p:nvPr/>
            </p:nvSpPr>
            <p:spPr>
              <a:xfrm rot="1160404">
                <a:off x="3008063" y="365479"/>
                <a:ext cx="1252651" cy="969975"/>
              </a:xfrm>
              <a:prstGeom prst="wedgeEllipseCallout">
                <a:avLst>
                  <a:gd name="adj1" fmla="val 47164"/>
                  <a:gd name="adj2" fmla="val -68731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DF3E0DBB-C22A-44A5-9FB2-3448FB579F6A}"/>
                  </a:ext>
                </a:extLst>
              </p:cNvPr>
              <p:cNvSpPr txBox="1"/>
              <p:nvPr/>
            </p:nvSpPr>
            <p:spPr>
              <a:xfrm rot="749799">
                <a:off x="2913342" y="314151"/>
                <a:ext cx="1535409" cy="8811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ja-JP" sz="4050" b="1" dirty="0">
                    <a:solidFill>
                      <a:srgbClr val="FF0000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CO</a:t>
                </a:r>
                <a:r>
                  <a:rPr lang="en-US" altLang="ja-JP" sz="2400" b="1" dirty="0">
                    <a:solidFill>
                      <a:srgbClr val="FF0000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2</a:t>
                </a:r>
                <a:endParaRPr kumimoji="1" lang="ja-JP" altLang="en-US" sz="2400" b="1" dirty="0">
                  <a:solidFill>
                    <a:srgbClr val="FF000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1D641069-33C5-4108-864D-45A74E7453AB}"/>
                </a:ext>
              </a:extLst>
            </p:cNvPr>
            <p:cNvGrpSpPr/>
            <p:nvPr/>
          </p:nvGrpSpPr>
          <p:grpSpPr>
            <a:xfrm rot="20112107">
              <a:off x="3248900" y="3181155"/>
              <a:ext cx="1535409" cy="998682"/>
              <a:chOff x="2993796" y="335570"/>
              <a:chExt cx="1535409" cy="998682"/>
            </a:xfrm>
          </p:grpSpPr>
          <p:sp>
            <p:nvSpPr>
              <p:cNvPr id="30" name="吹き出し: 円形 29">
                <a:extLst>
                  <a:ext uri="{FF2B5EF4-FFF2-40B4-BE49-F238E27FC236}">
                    <a16:creationId xmlns:a16="http://schemas.microsoft.com/office/drawing/2014/main" id="{AD27F303-322A-4F07-9251-EDB57B9D73B9}"/>
                  </a:ext>
                </a:extLst>
              </p:cNvPr>
              <p:cNvSpPr/>
              <p:nvPr/>
            </p:nvSpPr>
            <p:spPr>
              <a:xfrm rot="1160404">
                <a:off x="3033523" y="364277"/>
                <a:ext cx="1252651" cy="969975"/>
              </a:xfrm>
              <a:prstGeom prst="wedgeEllipseCallout">
                <a:avLst>
                  <a:gd name="adj1" fmla="val -61106"/>
                  <a:gd name="adj2" fmla="val 22321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D0DF7FE7-0D47-48B6-A7A1-F0324DFA63FF}"/>
                  </a:ext>
                </a:extLst>
              </p:cNvPr>
              <p:cNvSpPr txBox="1"/>
              <p:nvPr/>
            </p:nvSpPr>
            <p:spPr>
              <a:xfrm rot="1487893">
                <a:off x="2993796" y="335570"/>
                <a:ext cx="1535409" cy="8811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ja-JP" sz="4050" b="1" dirty="0">
                    <a:solidFill>
                      <a:srgbClr val="FF0000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CO</a:t>
                </a:r>
                <a:r>
                  <a:rPr lang="en-US" altLang="ja-JP" sz="2400" b="1" dirty="0">
                    <a:solidFill>
                      <a:srgbClr val="FF0000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2</a:t>
                </a:r>
                <a:endParaRPr kumimoji="1" lang="ja-JP" altLang="en-US" sz="2400" b="1" dirty="0">
                  <a:solidFill>
                    <a:srgbClr val="FF000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3D3CE8B8-6DF0-4F5A-81B2-6FE1207DC565}"/>
                </a:ext>
              </a:extLst>
            </p:cNvPr>
            <p:cNvGrpSpPr/>
            <p:nvPr/>
          </p:nvGrpSpPr>
          <p:grpSpPr>
            <a:xfrm>
              <a:off x="3248039" y="4479301"/>
              <a:ext cx="1535409" cy="998682"/>
              <a:chOff x="2993796" y="335570"/>
              <a:chExt cx="1535409" cy="998682"/>
            </a:xfrm>
          </p:grpSpPr>
          <p:sp>
            <p:nvSpPr>
              <p:cNvPr id="33" name="吹き出し: 円形 32">
                <a:extLst>
                  <a:ext uri="{FF2B5EF4-FFF2-40B4-BE49-F238E27FC236}">
                    <a16:creationId xmlns:a16="http://schemas.microsoft.com/office/drawing/2014/main" id="{1DBE9BD6-7A12-44AA-AA7E-F89555337715}"/>
                  </a:ext>
                </a:extLst>
              </p:cNvPr>
              <p:cNvSpPr/>
              <p:nvPr/>
            </p:nvSpPr>
            <p:spPr>
              <a:xfrm rot="1160404">
                <a:off x="3033523" y="364277"/>
                <a:ext cx="1252651" cy="969975"/>
              </a:xfrm>
              <a:prstGeom prst="wedgeEllipseCallout">
                <a:avLst>
                  <a:gd name="adj1" fmla="val -61106"/>
                  <a:gd name="adj2" fmla="val 22321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EAD4B666-6B8F-4D57-9D46-90337C7F26D9}"/>
                  </a:ext>
                </a:extLst>
              </p:cNvPr>
              <p:cNvSpPr txBox="1"/>
              <p:nvPr/>
            </p:nvSpPr>
            <p:spPr>
              <a:xfrm rot="1487893">
                <a:off x="2993796" y="335570"/>
                <a:ext cx="1535409" cy="8811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ja-JP" sz="4050" b="1" dirty="0">
                    <a:solidFill>
                      <a:srgbClr val="FF0000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CO</a:t>
                </a:r>
                <a:r>
                  <a:rPr lang="en-US" altLang="ja-JP" sz="2400" b="1" dirty="0">
                    <a:solidFill>
                      <a:srgbClr val="FF0000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2</a:t>
                </a:r>
                <a:endParaRPr kumimoji="1" lang="ja-JP" altLang="en-US" sz="2400" b="1" dirty="0">
                  <a:solidFill>
                    <a:srgbClr val="FF000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72692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テキスト ボックス 2">
            <a:extLst>
              <a:ext uri="{FF2B5EF4-FFF2-40B4-BE49-F238E27FC236}">
                <a16:creationId xmlns:a16="http://schemas.microsoft.com/office/drawing/2014/main" id="{4C635F49-480A-4A8E-97D0-BEEC8363F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-123506"/>
            <a:ext cx="9141713" cy="1328730"/>
          </a:xfrm>
          <a:prstGeom prst="rect">
            <a:avLst/>
          </a:prstGeom>
        </p:spPr>
        <p:txBody>
          <a:bodyPr rot="0" vert="horz" lIns="91440" tIns="45720" rIns="91440" bIns="45720" rtlCol="0" anchor="b" anchorCtr="0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ja-JP" altLang="en-US" sz="4500" b="1" kern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rPr>
              <a:t>ちきゅう</a:t>
            </a:r>
            <a:r>
              <a:rPr lang="ja-JP" altLang="en-US" sz="3200" b="1" kern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rPr>
              <a:t>に</a:t>
            </a:r>
            <a:r>
              <a:rPr lang="ja-JP" altLang="en-US" sz="4500" b="1" kern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rPr>
              <a:t>やさしいでんき</a:t>
            </a:r>
            <a:r>
              <a:rPr lang="ja-JP" altLang="en-US" sz="3600" b="1" kern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rPr>
              <a:t>をさがそう</a:t>
            </a:r>
            <a:endParaRPr lang="ja-JP" altLang="en-US" sz="4500" b="1" kern="12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j-cs"/>
            </a:endParaRPr>
          </a:p>
        </p:txBody>
      </p:sp>
      <p:pic>
        <p:nvPicPr>
          <p:cNvPr id="9" name="図 8" descr="海の風車&#10;&#10;低い精度で自動的に生成された説明">
            <a:extLst>
              <a:ext uri="{FF2B5EF4-FFF2-40B4-BE49-F238E27FC236}">
                <a16:creationId xmlns:a16="http://schemas.microsoft.com/office/drawing/2014/main" id="{594502D1-F032-43FE-BD84-DB5ADF6EE4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0" r="15162" b="3"/>
          <a:stretch/>
        </p:blipFill>
        <p:spPr>
          <a:xfrm>
            <a:off x="143186" y="1789125"/>
            <a:ext cx="4352493" cy="3890357"/>
          </a:xfrm>
          <a:prstGeom prst="rect">
            <a:avLst/>
          </a:prstGeom>
        </p:spPr>
      </p:pic>
      <p:pic>
        <p:nvPicPr>
          <p:cNvPr id="11" name="図 10" descr="屋根のある家&#10;&#10;自動的に生成された説明">
            <a:extLst>
              <a:ext uri="{FF2B5EF4-FFF2-40B4-BE49-F238E27FC236}">
                <a16:creationId xmlns:a16="http://schemas.microsoft.com/office/drawing/2014/main" id="{90621B24-D340-4940-8C4D-1E673A996D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1" r="7982" b="3"/>
          <a:stretch/>
        </p:blipFill>
        <p:spPr>
          <a:xfrm>
            <a:off x="4638865" y="1789125"/>
            <a:ext cx="4352492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921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14895C17-A3B9-491A-8DEF-D2F7CA6749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532" y="765138"/>
            <a:ext cx="5976936" cy="5327724"/>
          </a:xfrm>
          <a:prstGeom prst="rect">
            <a:avLst/>
          </a:prstGeom>
        </p:spPr>
      </p:pic>
      <p:sp>
        <p:nvSpPr>
          <p:cNvPr id="3" name="テキスト ボックス 2"/>
          <p:cNvSpPr txBox="1">
            <a:spLocks noChangeArrowheads="1"/>
          </p:cNvSpPr>
          <p:nvPr/>
        </p:nvSpPr>
        <p:spPr bwMode="auto">
          <a:xfrm>
            <a:off x="1300164" y="2286911"/>
            <a:ext cx="7208837" cy="2191303"/>
          </a:xfrm>
          <a:prstGeom prst="rect">
            <a:avLst/>
          </a:prstGeom>
          <a:solidFill>
            <a:srgbClr val="FFFFFF">
              <a:alpha val="56863"/>
            </a:srgb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68580" tIns="34290" rIns="68580" bIns="34290" anchor="t" anchorCtr="0">
            <a:noAutofit/>
          </a:bodyPr>
          <a:lstStyle/>
          <a:p>
            <a:pPr algn="ctr"/>
            <a:r>
              <a:rPr lang="ja-JP" altLang="en-US" sz="12450" b="1" kern="1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おしまい</a:t>
            </a:r>
            <a:endParaRPr lang="ja-JP" altLang="en-US" sz="2400" b="1" kern="100" dirty="0"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439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521</TotalTime>
  <Words>553</Words>
  <Application>Microsoft Office PowerPoint</Application>
  <PresentationFormat>画面に合わせる (4:3)</PresentationFormat>
  <Paragraphs>70</Paragraphs>
  <Slides>7</Slides>
  <Notes>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3" baseType="lpstr">
      <vt:lpstr>BIZ UDPゴシック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エコふぁみ応募係</dc:creator>
  <cp:lastModifiedBy>久志 唯</cp:lastModifiedBy>
  <cp:revision>22</cp:revision>
  <dcterms:created xsi:type="dcterms:W3CDTF">2021-09-21T05:19:54Z</dcterms:created>
  <dcterms:modified xsi:type="dcterms:W3CDTF">2021-12-14T05:32:43Z</dcterms:modified>
</cp:coreProperties>
</file>