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61" r:id="rId2"/>
    <p:sldId id="262" r:id="rId3"/>
  </p:sldIdLst>
  <p:sldSz cx="6858000" cy="9144000" type="screen4x3"/>
  <p:notesSz cx="6858000" cy="987425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336600"/>
    <a:srgbClr val="006600"/>
    <a:srgbClr val="FF3300"/>
    <a:srgbClr val="99CC00"/>
    <a:srgbClr val="66FF33"/>
    <a:srgbClr val="669900"/>
    <a:srgbClr val="CC6600"/>
    <a:srgbClr val="339933"/>
    <a:srgbClr val="00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73" d="100"/>
          <a:sy n="73" d="100"/>
        </p:scale>
        <p:origin x="-1824" y="-78"/>
      </p:cViewPr>
      <p:guideLst>
        <p:guide orient="horz" pos="2880"/>
        <p:guide pos="216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2" y="2"/>
            <a:ext cx="2971800" cy="493713"/>
          </a:xfrm>
          <a:prstGeom prst="rect">
            <a:avLst/>
          </a:prstGeom>
        </p:spPr>
        <p:txBody>
          <a:bodyPr vert="horz" lIns="91430" tIns="45715" rIns="91430" bIns="45715"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5" y="2"/>
            <a:ext cx="2971800" cy="493713"/>
          </a:xfrm>
          <a:prstGeom prst="rect">
            <a:avLst/>
          </a:prstGeom>
        </p:spPr>
        <p:txBody>
          <a:bodyPr vert="horz" lIns="91430" tIns="45715" rIns="91430" bIns="45715" rtlCol="0"/>
          <a:lstStyle>
            <a:lvl1pPr algn="r">
              <a:defRPr sz="1200"/>
            </a:lvl1pPr>
          </a:lstStyle>
          <a:p>
            <a:fld id="{1A1249FF-7AE7-45CE-B6DE-E80D1B116AB5}" type="datetimeFigureOut">
              <a:rPr kumimoji="1" lang="ja-JP" altLang="en-US" smtClean="0"/>
              <a:pPr/>
              <a:t>2016/2/10</a:t>
            </a:fld>
            <a:endParaRPr kumimoji="1" lang="ja-JP" altLang="en-US"/>
          </a:p>
        </p:txBody>
      </p:sp>
      <p:sp>
        <p:nvSpPr>
          <p:cNvPr id="4" name="スライド イメージ プレースホルダ 3"/>
          <p:cNvSpPr>
            <a:spLocks noGrp="1" noRot="1" noChangeAspect="1"/>
          </p:cNvSpPr>
          <p:nvPr>
            <p:ph type="sldImg" idx="2"/>
          </p:nvPr>
        </p:nvSpPr>
        <p:spPr>
          <a:xfrm>
            <a:off x="2039938" y="741363"/>
            <a:ext cx="2778125" cy="3702050"/>
          </a:xfrm>
          <a:prstGeom prst="rect">
            <a:avLst/>
          </a:prstGeom>
          <a:noFill/>
          <a:ln w="12700">
            <a:solidFill>
              <a:prstClr val="black"/>
            </a:solidFill>
          </a:ln>
        </p:spPr>
        <p:txBody>
          <a:bodyPr vert="horz" lIns="91430" tIns="45715" rIns="91430" bIns="45715" rtlCol="0" anchor="ctr"/>
          <a:lstStyle/>
          <a:p>
            <a:endParaRPr lang="ja-JP" altLang="en-US"/>
          </a:p>
        </p:txBody>
      </p:sp>
      <p:sp>
        <p:nvSpPr>
          <p:cNvPr id="5" name="ノート プレースホルダ 4"/>
          <p:cNvSpPr>
            <a:spLocks noGrp="1"/>
          </p:cNvSpPr>
          <p:nvPr>
            <p:ph type="body" sz="quarter" idx="3"/>
          </p:nvPr>
        </p:nvSpPr>
        <p:spPr>
          <a:xfrm>
            <a:off x="685800" y="4690270"/>
            <a:ext cx="5486400" cy="4443412"/>
          </a:xfrm>
          <a:prstGeom prst="rect">
            <a:avLst/>
          </a:prstGeom>
        </p:spPr>
        <p:txBody>
          <a:bodyPr vert="horz" lIns="91430" tIns="45715" rIns="91430" bIns="45715"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2" y="9378826"/>
            <a:ext cx="2971800" cy="493713"/>
          </a:xfrm>
          <a:prstGeom prst="rect">
            <a:avLst/>
          </a:prstGeom>
        </p:spPr>
        <p:txBody>
          <a:bodyPr vert="horz" lIns="91430" tIns="45715" rIns="91430" bIns="45715"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5" y="9378826"/>
            <a:ext cx="2971800" cy="493713"/>
          </a:xfrm>
          <a:prstGeom prst="rect">
            <a:avLst/>
          </a:prstGeom>
        </p:spPr>
        <p:txBody>
          <a:bodyPr vert="horz" lIns="91430" tIns="45715" rIns="91430" bIns="45715" rtlCol="0" anchor="b"/>
          <a:lstStyle>
            <a:lvl1pPr algn="r">
              <a:defRPr sz="1200"/>
            </a:lvl1pPr>
          </a:lstStyle>
          <a:p>
            <a:fld id="{99579959-4F10-4E65-B5DE-82A7DD4D7BE4}"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99579959-4F10-4E65-B5DE-82A7DD4D7BE4}" type="slidenum">
              <a:rPr kumimoji="1" lang="ja-JP" altLang="en-US" smtClean="0"/>
              <a:pPr/>
              <a:t>2</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568"/>
            <a:ext cx="5829300" cy="1960033"/>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7CFCE0C8-4C42-4796-8146-271397D76C51}" type="datetimeFigureOut">
              <a:rPr kumimoji="1" lang="ja-JP" altLang="en-US" smtClean="0"/>
              <a:pPr/>
              <a:t>2016/2/10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A0647571-E54C-4F38-9693-B4D59538C3F7}" type="slidenum">
              <a:rPr kumimoji="1" lang="ja-JP" altLang="en-US" smtClean="0"/>
              <a:pPr/>
              <a:t>&lt;#&gt;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7CFCE0C8-4C42-4796-8146-271397D76C51}" type="datetimeFigureOut">
              <a:rPr kumimoji="1" lang="ja-JP" altLang="en-US" smtClean="0"/>
              <a:pPr/>
              <a:t>2016/2/10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A0647571-E54C-4F38-9693-B4D59538C3F7}" type="slidenum">
              <a:rPr kumimoji="1" lang="ja-JP" altLang="en-US" smtClean="0"/>
              <a:pPr/>
              <a:t>&lt;#&gt;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5875867"/>
            <a:ext cx="5829300" cy="1816100"/>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7CFCE0C8-4C42-4796-8146-271397D76C51}" type="datetimeFigureOut">
              <a:rPr kumimoji="1" lang="ja-JP" altLang="en-US" smtClean="0"/>
              <a:pPr/>
              <a:t>2016/2/10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A0647571-E54C-4F38-9693-B4D59538C3F7}" type="slidenum">
              <a:rPr kumimoji="1" lang="ja-JP" altLang="en-US" smtClean="0"/>
              <a:pPr/>
              <a:t>&lt;#&gt;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7CFCE0C8-4C42-4796-8146-271397D76C51}" type="datetimeFigureOut">
              <a:rPr kumimoji="1" lang="ja-JP" altLang="en-US" smtClean="0"/>
              <a:pPr/>
              <a:t>2016/2/10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A0647571-E54C-4F38-9693-B4D59538C3F7}" type="slidenum">
              <a:rPr kumimoji="1" lang="ja-JP" altLang="en-US" smtClean="0"/>
              <a:pPr/>
              <a:t>&lt;#&gt;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7CFCE0C8-4C42-4796-8146-271397D76C51}" type="datetimeFigureOut">
              <a:rPr kumimoji="1" lang="ja-JP" altLang="en-US" smtClean="0"/>
              <a:pPr/>
              <a:t>2016/2/10</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A0647571-E54C-4F38-9693-B4D59538C3F7}" type="slidenum">
              <a:rPr kumimoji="1" lang="ja-JP" altLang="en-US" smtClean="0"/>
              <a:pPr/>
              <a:t>&lt;#&gt;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7CFCE0C8-4C42-4796-8146-271397D76C51}" type="datetimeFigureOut">
              <a:rPr kumimoji="1" lang="ja-JP" altLang="en-US" smtClean="0"/>
              <a:pPr/>
              <a:t>2016/2/10</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A0647571-E54C-4F38-9693-B4D59538C3F7}" type="slidenum">
              <a:rPr kumimoji="1" lang="ja-JP" altLang="en-US" smtClean="0"/>
              <a:pPr/>
              <a:t>&lt;#&gt;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7CFCE0C8-4C42-4796-8146-271397D76C51}" type="datetimeFigureOut">
              <a:rPr kumimoji="1" lang="ja-JP" altLang="en-US" smtClean="0"/>
              <a:pPr/>
              <a:t>2016/2/10</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A0647571-E54C-4F38-9693-B4D59538C3F7}" type="slidenum">
              <a:rPr kumimoji="1" lang="ja-JP" altLang="en-US" smtClean="0"/>
              <a:pPr/>
              <a:t>&lt;#&gt;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4067"/>
            <a:ext cx="2256235" cy="154940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7CFCE0C8-4C42-4796-8146-271397D76C51}" type="datetimeFigureOut">
              <a:rPr kumimoji="1" lang="ja-JP" altLang="en-US" smtClean="0"/>
              <a:pPr/>
              <a:t>2016/2/10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A0647571-E54C-4F38-9693-B4D59538C3F7}" type="slidenum">
              <a:rPr kumimoji="1" lang="ja-JP" altLang="en-US" smtClean="0"/>
              <a:pPr/>
              <a:t>&lt;#&gt;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400800"/>
            <a:ext cx="4114800" cy="755651"/>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7CFCE0C8-4C42-4796-8146-271397D76C51}" type="datetimeFigureOut">
              <a:rPr kumimoji="1" lang="ja-JP" altLang="en-US" smtClean="0"/>
              <a:pPr/>
              <a:t>2016/2/10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A0647571-E54C-4F38-9693-B4D59538C3F7}" type="slidenum">
              <a:rPr kumimoji="1" lang="ja-JP" altLang="en-US" smtClean="0"/>
              <a:pPr/>
              <a:t>&lt;#&gt;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7CFCE0C8-4C42-4796-8146-271397D76C51}" type="datetimeFigureOut">
              <a:rPr kumimoji="1" lang="ja-JP" altLang="en-US" smtClean="0"/>
              <a:pPr/>
              <a:t>2016/2/10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A0647571-E54C-4F38-9693-B4D59538C3F7}"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66185"/>
            <a:ext cx="1543050" cy="7802033"/>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342900" y="366185"/>
            <a:ext cx="4514850" cy="7802033"/>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7CFCE0C8-4C42-4796-8146-271397D76C51}" type="datetimeFigureOut">
              <a:rPr kumimoji="1" lang="ja-JP" altLang="en-US" smtClean="0"/>
              <a:pPr/>
              <a:t>2016/2/10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A0647571-E54C-4F38-9693-B4D59538C3F7}" type="slidenum">
              <a:rPr kumimoji="1" lang="ja-JP" altLang="en-US" smtClean="0"/>
              <a:pPr/>
              <a:t>&lt;#&gt;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7CFCE0C8-4C42-4796-8146-271397D76C51}" type="datetimeFigureOut">
              <a:rPr kumimoji="1" lang="ja-JP" altLang="en-US" smtClean="0"/>
              <a:pPr/>
              <a:t>2016/2/10</a:t>
            </a:fld>
            <a:endParaRPr kumimoji="1" lang="ja-JP" altLang="en-US"/>
          </a:p>
        </p:txBody>
      </p:sp>
      <p:sp>
        <p:nvSpPr>
          <p:cNvPr id="5" name="フッター プレースホルダ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A0647571-E54C-4F38-9693-B4D59538C3F7}"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http://www.mapion.co.jp/m/33.6417056_130.6932278_8/v=m5:%E9%A3%AF%E5%A1%9A%E5%B8%82%E5%BD%B9%E6%89%80%E3%80%80%E7%AB%8B%E5%B2%A9%E5%85%AC%E6%B0%91%E9%A4%A8/"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hyperlink" Target="mailto:kahokurate-hhe@pref.&#65350;ukuoka.lg.jp" TargetMode="Externa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cstate="print">
            <a:lum bright="21000"/>
          </a:blip>
          <a:tile tx="0" ty="0" sx="100000" sy="100000" flip="none" algn="tl"/>
        </a:blipFill>
        <a:effectLst/>
      </p:bgPr>
    </p:bg>
    <p:spTree>
      <p:nvGrpSpPr>
        <p:cNvPr id="1" name=""/>
        <p:cNvGrpSpPr/>
        <p:nvPr/>
      </p:nvGrpSpPr>
      <p:grpSpPr>
        <a:xfrm>
          <a:off x="0" y="0"/>
          <a:ext cx="0" cy="0"/>
          <a:chOff x="0" y="0"/>
          <a:chExt cx="0" cy="0"/>
        </a:xfrm>
      </p:grpSpPr>
      <p:sp>
        <p:nvSpPr>
          <p:cNvPr id="3" name="テキスト ボックス 2"/>
          <p:cNvSpPr txBox="1"/>
          <p:nvPr/>
        </p:nvSpPr>
        <p:spPr>
          <a:xfrm>
            <a:off x="188640" y="0"/>
            <a:ext cx="6669360" cy="1754326"/>
          </a:xfrm>
          <a:prstGeom prst="rect">
            <a:avLst/>
          </a:prstGeom>
          <a:noFill/>
          <a:ln>
            <a:noFill/>
          </a:ln>
        </p:spPr>
        <p:txBody>
          <a:bodyPr wrap="square" rtlCol="0">
            <a:spAutoFit/>
          </a:bodyPr>
          <a:lstStyle/>
          <a:p>
            <a:r>
              <a:rPr kumimoji="1" lang="ja-JP" altLang="en-US" sz="2400" dirty="0" smtClean="0">
                <a:solidFill>
                  <a:srgbClr val="006600"/>
                </a:solidFill>
                <a:latin typeface="Arial Unicode MS" pitchFamily="50" charset="-128"/>
                <a:ea typeface="Arial Unicode MS" pitchFamily="50" charset="-128"/>
                <a:cs typeface="Arial Unicode MS" pitchFamily="50" charset="-128"/>
              </a:rPr>
              <a:t>　</a:t>
            </a:r>
            <a:r>
              <a:rPr kumimoji="1" lang="ja-JP" altLang="en-US" sz="2400" b="1" dirty="0" smtClean="0">
                <a:ln w="3175">
                  <a:solidFill>
                    <a:schemeClr val="bg1"/>
                  </a:solidFill>
                </a:ln>
                <a:solidFill>
                  <a:srgbClr val="006600"/>
                </a:solidFill>
                <a:latin typeface="Arial Unicode MS" pitchFamily="50" charset="-128"/>
                <a:ea typeface="Arial Unicode MS" pitchFamily="50" charset="-128"/>
                <a:cs typeface="Arial Unicode MS" pitchFamily="50" charset="-128"/>
              </a:rPr>
              <a:t>平成</a:t>
            </a:r>
            <a:r>
              <a:rPr lang="ja-JP" altLang="en-US" sz="2400" b="1" dirty="0" smtClean="0">
                <a:ln w="3175">
                  <a:solidFill>
                    <a:schemeClr val="bg1"/>
                  </a:solidFill>
                </a:ln>
                <a:solidFill>
                  <a:srgbClr val="006600"/>
                </a:solidFill>
                <a:latin typeface="Arial Unicode MS" pitchFamily="50" charset="-128"/>
                <a:ea typeface="Arial Unicode MS" pitchFamily="50" charset="-128"/>
                <a:cs typeface="Arial Unicode MS" pitchFamily="50" charset="-128"/>
              </a:rPr>
              <a:t>２７</a:t>
            </a:r>
            <a:r>
              <a:rPr kumimoji="1" lang="ja-JP" altLang="en-US" sz="2400" b="1" dirty="0" smtClean="0">
                <a:ln w="3175">
                  <a:solidFill>
                    <a:schemeClr val="bg1"/>
                  </a:solidFill>
                </a:ln>
                <a:solidFill>
                  <a:srgbClr val="006600"/>
                </a:solidFill>
                <a:latin typeface="Arial Unicode MS" pitchFamily="50" charset="-128"/>
                <a:ea typeface="Arial Unicode MS" pitchFamily="50" charset="-128"/>
                <a:cs typeface="Arial Unicode MS" pitchFamily="50" charset="-128"/>
              </a:rPr>
              <a:t>年度筑豊地区地域環境協議会事業</a:t>
            </a:r>
            <a:r>
              <a:rPr kumimoji="1" lang="ja-JP" altLang="en-US" sz="3600" b="1" dirty="0" smtClean="0">
                <a:ln w="3175">
                  <a:solidFill>
                    <a:schemeClr val="bg1"/>
                  </a:solidFill>
                </a:ln>
                <a:solidFill>
                  <a:srgbClr val="006600"/>
                </a:solidFill>
                <a:latin typeface="Arial Unicode MS" pitchFamily="50" charset="-128"/>
                <a:ea typeface="Arial Unicode MS" pitchFamily="50" charset="-128"/>
                <a:cs typeface="Arial Unicode MS" pitchFamily="50" charset="-128"/>
              </a:rPr>
              <a:t>　</a:t>
            </a:r>
            <a:r>
              <a:rPr lang="ja-JP" altLang="en-US" sz="4800" b="1" dirty="0" smtClean="0">
                <a:ln w="3175">
                  <a:solidFill>
                    <a:schemeClr val="bg1"/>
                  </a:solidFill>
                </a:ln>
                <a:solidFill>
                  <a:srgbClr val="006600"/>
                </a:solidFill>
                <a:latin typeface="Arial Unicode MS" pitchFamily="50" charset="-128"/>
                <a:ea typeface="Arial Unicode MS" pitchFamily="50" charset="-128"/>
                <a:cs typeface="Arial Unicode MS" pitchFamily="50" charset="-128"/>
              </a:rPr>
              <a:t>　</a:t>
            </a:r>
            <a:endParaRPr lang="en-US" altLang="ja-JP" sz="4800" b="1" dirty="0" smtClean="0">
              <a:ln w="3175">
                <a:solidFill>
                  <a:schemeClr val="bg1"/>
                </a:solidFill>
              </a:ln>
              <a:solidFill>
                <a:srgbClr val="006600"/>
              </a:solidFill>
              <a:latin typeface="Arial Unicode MS" pitchFamily="50" charset="-128"/>
              <a:ea typeface="Arial Unicode MS" pitchFamily="50" charset="-128"/>
              <a:cs typeface="Arial Unicode MS" pitchFamily="50" charset="-128"/>
            </a:endParaRPr>
          </a:p>
          <a:p>
            <a:r>
              <a:rPr lang="ja-JP" altLang="en-US" sz="3600" b="1" dirty="0" smtClean="0">
                <a:ln w="3175">
                  <a:noFill/>
                </a:ln>
                <a:latin typeface="Arial Unicode MS" pitchFamily="50" charset="-128"/>
                <a:ea typeface="Arial Unicode MS" pitchFamily="50" charset="-128"/>
                <a:cs typeface="Arial Unicode MS" pitchFamily="50" charset="-128"/>
              </a:rPr>
              <a:t>環境教育セミナー＆活動発表会</a:t>
            </a:r>
            <a:endParaRPr lang="en-US" altLang="ja-JP" sz="3600" b="1" dirty="0" smtClean="0">
              <a:ln w="3175">
                <a:noFill/>
              </a:ln>
              <a:latin typeface="Arial Unicode MS" pitchFamily="50" charset="-128"/>
              <a:ea typeface="Arial Unicode MS" pitchFamily="50" charset="-128"/>
              <a:cs typeface="Arial Unicode MS" pitchFamily="50" charset="-128"/>
            </a:endParaRPr>
          </a:p>
          <a:p>
            <a:r>
              <a:rPr kumimoji="1" lang="ja-JP" altLang="en-US" sz="2400" b="1" dirty="0" smtClean="0">
                <a:solidFill>
                  <a:srgbClr val="006600"/>
                </a:solidFill>
                <a:latin typeface="Arial Unicode MS" pitchFamily="50" charset="-128"/>
                <a:ea typeface="Arial Unicode MS" pitchFamily="50" charset="-128"/>
                <a:cs typeface="Arial Unicode MS" pitchFamily="50" charset="-128"/>
              </a:rPr>
              <a:t>　　</a:t>
            </a:r>
            <a:r>
              <a:rPr kumimoji="1" lang="ja-JP" altLang="en-US" sz="2400" b="1" dirty="0" smtClean="0">
                <a:ln w="3175">
                  <a:solidFill>
                    <a:schemeClr val="bg1"/>
                  </a:solidFill>
                </a:ln>
                <a:solidFill>
                  <a:srgbClr val="006600"/>
                </a:solidFill>
                <a:latin typeface="Arial Unicode MS" pitchFamily="50" charset="-128"/>
                <a:ea typeface="Arial Unicode MS" pitchFamily="50" charset="-128"/>
                <a:cs typeface="Arial Unicode MS" pitchFamily="50" charset="-128"/>
              </a:rPr>
              <a:t>～みんな聞いて！　筑豊の自然のこと～</a:t>
            </a:r>
            <a:endParaRPr kumimoji="1" lang="en-US" altLang="ja-JP" sz="2400" b="1" dirty="0" smtClean="0">
              <a:ln w="3175">
                <a:solidFill>
                  <a:schemeClr val="bg1"/>
                </a:solidFill>
              </a:ln>
              <a:solidFill>
                <a:srgbClr val="006600"/>
              </a:solidFill>
              <a:latin typeface="Arial Unicode MS" pitchFamily="50" charset="-128"/>
              <a:ea typeface="Arial Unicode MS" pitchFamily="50" charset="-128"/>
              <a:cs typeface="Arial Unicode MS" pitchFamily="50" charset="-128"/>
            </a:endParaRPr>
          </a:p>
        </p:txBody>
      </p:sp>
      <p:sp>
        <p:nvSpPr>
          <p:cNvPr id="19" name="AutoShape 452"/>
          <p:cNvSpPr>
            <a:spLocks noChangeArrowheads="1"/>
          </p:cNvSpPr>
          <p:nvPr/>
        </p:nvSpPr>
        <p:spPr bwMode="auto">
          <a:xfrm>
            <a:off x="0" y="8151813"/>
            <a:ext cx="7029400" cy="992187"/>
          </a:xfrm>
          <a:prstGeom prst="foldedCorner">
            <a:avLst>
              <a:gd name="adj" fmla="val 4347"/>
            </a:avLst>
          </a:prstGeom>
          <a:noFill/>
          <a:ln w="9525">
            <a:noFill/>
            <a:round/>
            <a:headEnd/>
            <a:tailEnd/>
          </a:ln>
        </p:spPr>
        <p:txBody>
          <a:bodyPr lIns="74295" tIns="8890" rIns="74295" bIns="8890"/>
          <a:lstStyle/>
          <a:p>
            <a:endParaRPr lang="en-US" altLang="ja-JP" sz="400" b="1" dirty="0">
              <a:latin typeface="Arial Unicode MS" pitchFamily="50" charset="-128"/>
              <a:ea typeface="Arial Unicode MS" pitchFamily="50" charset="-128"/>
              <a:cs typeface="Arial Unicode MS" pitchFamily="50" charset="-128"/>
            </a:endParaRPr>
          </a:p>
          <a:p>
            <a:r>
              <a:rPr lang="en-US" altLang="ja-JP" sz="1600" b="1" dirty="0">
                <a:latin typeface="Arial Unicode MS" pitchFamily="50" charset="-128"/>
                <a:ea typeface="Arial Unicode MS" pitchFamily="50" charset="-128"/>
                <a:cs typeface="Arial Unicode MS" pitchFamily="50" charset="-128"/>
              </a:rPr>
              <a:t>■</a:t>
            </a:r>
            <a:r>
              <a:rPr lang="ja-JP" altLang="en-US" sz="1600" b="1" dirty="0">
                <a:latin typeface="Arial Unicode MS" pitchFamily="50" charset="-128"/>
                <a:ea typeface="Arial Unicode MS" pitchFamily="50" charset="-128"/>
                <a:cs typeface="Arial Unicode MS" pitchFamily="50" charset="-128"/>
              </a:rPr>
              <a:t>主　催：筑豊地区地域環境協議会</a:t>
            </a:r>
            <a:endParaRPr lang="en-US" altLang="ja-JP" sz="1600" b="1" dirty="0">
              <a:latin typeface="Arial Unicode MS" pitchFamily="50" charset="-128"/>
              <a:ea typeface="Arial Unicode MS" pitchFamily="50" charset="-128"/>
              <a:cs typeface="Arial Unicode MS" pitchFamily="50" charset="-128"/>
            </a:endParaRPr>
          </a:p>
          <a:p>
            <a:endParaRPr lang="ja-JP" altLang="en-US" sz="400" b="1" dirty="0">
              <a:latin typeface="Arial Unicode MS" pitchFamily="50" charset="-128"/>
              <a:ea typeface="Arial Unicode MS" pitchFamily="50" charset="-128"/>
              <a:cs typeface="Arial Unicode MS" pitchFamily="50" charset="-128"/>
            </a:endParaRPr>
          </a:p>
          <a:p>
            <a:pPr eaLnBrk="0" hangingPunct="0"/>
            <a:r>
              <a:rPr lang="ja-JP" altLang="en-US" sz="1000" b="1" dirty="0">
                <a:latin typeface="Arial Unicode MS" pitchFamily="50" charset="-128"/>
                <a:ea typeface="Arial Unicode MS" pitchFamily="50" charset="-128"/>
                <a:cs typeface="Arial Unicode MS" pitchFamily="50" charset="-128"/>
              </a:rPr>
              <a:t> 　</a:t>
            </a:r>
            <a:r>
              <a:rPr lang="ja-JP" altLang="en-US" sz="900" b="1" dirty="0">
                <a:latin typeface="Arial Unicode MS" pitchFamily="50" charset="-128"/>
                <a:ea typeface="Arial Unicode MS" pitchFamily="50" charset="-128"/>
                <a:cs typeface="Arial Unicode MS" pitchFamily="50" charset="-128"/>
              </a:rPr>
              <a:t>福岡県（嘉穂･鞍手保健福祉環境事務所、飯塚農林事務所、直方県土整備事務所、田川県土整備事務所、飯塚県土整備事務所、　</a:t>
            </a:r>
            <a:endParaRPr lang="en-US" altLang="ja-JP" sz="900" b="1" dirty="0">
              <a:latin typeface="Arial Unicode MS" pitchFamily="50" charset="-128"/>
              <a:ea typeface="Arial Unicode MS" pitchFamily="50" charset="-128"/>
              <a:cs typeface="Arial Unicode MS" pitchFamily="50" charset="-128"/>
            </a:endParaRPr>
          </a:p>
          <a:p>
            <a:pPr eaLnBrk="0" hangingPunct="0"/>
            <a:r>
              <a:rPr lang="ja-JP" altLang="en-US" sz="900" b="1" dirty="0">
                <a:latin typeface="Arial Unicode MS" pitchFamily="50" charset="-128"/>
                <a:ea typeface="Arial Unicode MS" pitchFamily="50" charset="-128"/>
                <a:cs typeface="Arial Unicode MS" pitchFamily="50" charset="-128"/>
              </a:rPr>
              <a:t>　　北九州教育事務所、筑豊教育事務所、福岡県立英彦山青年の家</a:t>
            </a:r>
            <a:r>
              <a:rPr lang="en-US" altLang="ja-JP" sz="900" b="1" dirty="0">
                <a:latin typeface="Arial Unicode MS" pitchFamily="50" charset="-128"/>
                <a:ea typeface="Arial Unicode MS" pitchFamily="50" charset="-128"/>
                <a:cs typeface="Arial Unicode MS" pitchFamily="50" charset="-128"/>
              </a:rPr>
              <a:t>)</a:t>
            </a:r>
            <a:r>
              <a:rPr lang="ja-JP" altLang="en-US" sz="900" b="1" dirty="0" err="1">
                <a:latin typeface="Arial Unicode MS" pitchFamily="50" charset="-128"/>
                <a:ea typeface="Arial Unicode MS" pitchFamily="50" charset="-128"/>
                <a:cs typeface="Arial Unicode MS" pitchFamily="50" charset="-128"/>
              </a:rPr>
              <a:t>、</a:t>
            </a:r>
            <a:r>
              <a:rPr lang="ja-JP" altLang="en-US" sz="900" b="1" dirty="0">
                <a:latin typeface="Arial Unicode MS" pitchFamily="50" charset="-128"/>
                <a:ea typeface="Arial Unicode MS" pitchFamily="50" charset="-128"/>
                <a:cs typeface="Arial Unicode MS" pitchFamily="50" charset="-128"/>
              </a:rPr>
              <a:t>直方市、飯塚市、田川市、宮若市、嘉麻市、小竹町、鞍手町、</a:t>
            </a:r>
            <a:endParaRPr lang="en-US" altLang="ja-JP" sz="900" b="1" dirty="0">
              <a:latin typeface="Arial Unicode MS" pitchFamily="50" charset="-128"/>
              <a:ea typeface="Arial Unicode MS" pitchFamily="50" charset="-128"/>
              <a:cs typeface="Arial Unicode MS" pitchFamily="50" charset="-128"/>
            </a:endParaRPr>
          </a:p>
          <a:p>
            <a:pPr eaLnBrk="0" hangingPunct="0"/>
            <a:r>
              <a:rPr lang="ja-JP" altLang="en-US" sz="900" b="1" dirty="0">
                <a:latin typeface="Arial Unicode MS" pitchFamily="50" charset="-128"/>
                <a:ea typeface="Arial Unicode MS" pitchFamily="50" charset="-128"/>
                <a:cs typeface="Arial Unicode MS" pitchFamily="50" charset="-128"/>
              </a:rPr>
              <a:t>　　桂川町、香春町、添田町、糸田町、川崎町、大任町、赤村、福智町、福岡県地球温暖化防止活動推進員</a:t>
            </a:r>
          </a:p>
        </p:txBody>
      </p:sp>
      <p:grpSp>
        <p:nvGrpSpPr>
          <p:cNvPr id="2" name="グループ化 38"/>
          <p:cNvGrpSpPr/>
          <p:nvPr/>
        </p:nvGrpSpPr>
        <p:grpSpPr>
          <a:xfrm>
            <a:off x="260647" y="7020272"/>
            <a:ext cx="6597353" cy="1231337"/>
            <a:chOff x="260647" y="6804248"/>
            <a:chExt cx="6597353" cy="1231337"/>
          </a:xfrm>
        </p:grpSpPr>
        <p:cxnSp>
          <p:nvCxnSpPr>
            <p:cNvPr id="21" name="直線コネクタ 20"/>
            <p:cNvCxnSpPr/>
            <p:nvPr/>
          </p:nvCxnSpPr>
          <p:spPr>
            <a:xfrm>
              <a:off x="332656" y="6876256"/>
              <a:ext cx="6336704" cy="0"/>
            </a:xfrm>
            <a:prstGeom prst="line">
              <a:avLst/>
            </a:prstGeom>
            <a:ln w="38100">
              <a:solidFill>
                <a:srgbClr val="006600"/>
              </a:solidFill>
            </a:ln>
          </p:spPr>
          <p:style>
            <a:lnRef idx="1">
              <a:schemeClr val="accent1"/>
            </a:lnRef>
            <a:fillRef idx="0">
              <a:schemeClr val="accent1"/>
            </a:fillRef>
            <a:effectRef idx="0">
              <a:schemeClr val="accent1"/>
            </a:effectRef>
            <a:fontRef idx="minor">
              <a:schemeClr val="tx1"/>
            </a:fontRef>
          </p:style>
        </p:cxnSp>
        <p:grpSp>
          <p:nvGrpSpPr>
            <p:cNvPr id="6" name="グループ化 37"/>
            <p:cNvGrpSpPr/>
            <p:nvPr/>
          </p:nvGrpSpPr>
          <p:grpSpPr>
            <a:xfrm>
              <a:off x="260647" y="6804248"/>
              <a:ext cx="6597353" cy="1231337"/>
              <a:chOff x="260648" y="5940152"/>
              <a:chExt cx="6597353" cy="1231337"/>
            </a:xfrm>
          </p:grpSpPr>
          <p:sp>
            <p:nvSpPr>
              <p:cNvPr id="23" name="Rectangle 431"/>
              <p:cNvSpPr>
                <a:spLocks noChangeArrowheads="1"/>
              </p:cNvSpPr>
              <p:nvPr/>
            </p:nvSpPr>
            <p:spPr bwMode="auto">
              <a:xfrm>
                <a:off x="332657" y="5940152"/>
                <a:ext cx="3456384" cy="1231337"/>
              </a:xfrm>
              <a:prstGeom prst="rect">
                <a:avLst/>
              </a:prstGeom>
              <a:noFill/>
              <a:ln w="9525">
                <a:noFill/>
                <a:miter lim="800000"/>
                <a:headEnd/>
                <a:tailEnd/>
              </a:ln>
            </p:spPr>
            <p:txBody>
              <a:bodyPr lIns="74295" tIns="108000" rIns="74295" bIns="8890"/>
              <a:lstStyle/>
              <a:p>
                <a:r>
                  <a:rPr lang="ja-JP" altLang="en-US" sz="2000" b="1" dirty="0" smtClean="0">
                    <a:latin typeface="Arial Unicode MS" pitchFamily="50" charset="-128"/>
                    <a:ea typeface="Arial Unicode MS" pitchFamily="50" charset="-128"/>
                    <a:cs typeface="Arial Unicode MS" pitchFamily="50" charset="-128"/>
                  </a:rPr>
                  <a:t>平成</a:t>
                </a:r>
                <a:r>
                  <a:rPr lang="en-US" altLang="ja-JP" sz="2000" b="1" dirty="0" smtClean="0">
                    <a:latin typeface="Arial Unicode MS" pitchFamily="50" charset="-128"/>
                    <a:ea typeface="Arial Unicode MS" pitchFamily="50" charset="-128"/>
                    <a:cs typeface="Arial Unicode MS" pitchFamily="50" charset="-128"/>
                  </a:rPr>
                  <a:t>28</a:t>
                </a:r>
                <a:r>
                  <a:rPr lang="ja-JP" altLang="en-US" sz="2000" b="1" dirty="0" smtClean="0">
                    <a:latin typeface="Arial Unicode MS" pitchFamily="50" charset="-128"/>
                    <a:ea typeface="Arial Unicode MS" pitchFamily="50" charset="-128"/>
                    <a:cs typeface="Arial Unicode MS" pitchFamily="50" charset="-128"/>
                  </a:rPr>
                  <a:t>年</a:t>
                </a:r>
                <a:r>
                  <a:rPr lang="en-US" altLang="ja-JP" sz="3600" b="1" dirty="0">
                    <a:latin typeface="Arial Unicode MS" pitchFamily="50" charset="-128"/>
                    <a:ea typeface="Arial Unicode MS" pitchFamily="50" charset="-128"/>
                    <a:cs typeface="Arial Unicode MS" pitchFamily="50" charset="-128"/>
                  </a:rPr>
                  <a:t>2</a:t>
                </a:r>
                <a:r>
                  <a:rPr lang="ja-JP" altLang="en-US" sz="2000" b="1" dirty="0" smtClean="0">
                    <a:latin typeface="Arial Unicode MS" pitchFamily="50" charset="-128"/>
                    <a:ea typeface="Arial Unicode MS" pitchFamily="50" charset="-128"/>
                    <a:cs typeface="Arial Unicode MS" pitchFamily="50" charset="-128"/>
                  </a:rPr>
                  <a:t>月</a:t>
                </a:r>
                <a:r>
                  <a:rPr lang="en-US" altLang="ja-JP" sz="3600" b="1" dirty="0" smtClean="0">
                    <a:latin typeface="Arial Unicode MS" pitchFamily="50" charset="-128"/>
                    <a:ea typeface="Arial Unicode MS" pitchFamily="50" charset="-128"/>
                    <a:cs typeface="Arial Unicode MS" pitchFamily="50" charset="-128"/>
                  </a:rPr>
                  <a:t>27</a:t>
                </a:r>
                <a:r>
                  <a:rPr lang="ja-JP" altLang="en-US" sz="2000" b="1" dirty="0" smtClean="0">
                    <a:latin typeface="Arial Unicode MS" pitchFamily="50" charset="-128"/>
                    <a:ea typeface="Arial Unicode MS" pitchFamily="50" charset="-128"/>
                    <a:cs typeface="Arial Unicode MS" pitchFamily="50" charset="-128"/>
                  </a:rPr>
                  <a:t>日</a:t>
                </a:r>
                <a:r>
                  <a:rPr lang="en-US" altLang="ja-JP" b="1" dirty="0" smtClean="0">
                    <a:latin typeface="Arial Unicode MS" pitchFamily="50" charset="-128"/>
                    <a:ea typeface="Arial Unicode MS" pitchFamily="50" charset="-128"/>
                    <a:cs typeface="Arial Unicode MS" pitchFamily="50" charset="-128"/>
                  </a:rPr>
                  <a:t>(</a:t>
                </a:r>
                <a:r>
                  <a:rPr lang="ja-JP" altLang="en-US" b="1" dirty="0" smtClean="0">
                    <a:latin typeface="Arial Unicode MS" pitchFamily="50" charset="-128"/>
                    <a:ea typeface="Arial Unicode MS" pitchFamily="50" charset="-128"/>
                    <a:cs typeface="Arial Unicode MS" pitchFamily="50" charset="-128"/>
                  </a:rPr>
                  <a:t>土</a:t>
                </a:r>
                <a:r>
                  <a:rPr lang="en-US" altLang="ja-JP" b="1" dirty="0" smtClean="0">
                    <a:latin typeface="Arial Unicode MS" pitchFamily="50" charset="-128"/>
                    <a:ea typeface="Arial Unicode MS" pitchFamily="50" charset="-128"/>
                    <a:cs typeface="Arial Unicode MS" pitchFamily="50" charset="-128"/>
                  </a:rPr>
                  <a:t>)</a:t>
                </a:r>
                <a:endParaRPr lang="en-US" altLang="ja-JP" b="1" dirty="0">
                  <a:latin typeface="Arial Unicode MS" pitchFamily="50" charset="-128"/>
                  <a:ea typeface="Arial Unicode MS" pitchFamily="50" charset="-128"/>
                  <a:cs typeface="Arial Unicode MS" pitchFamily="50" charset="-128"/>
                </a:endParaRPr>
              </a:p>
              <a:p>
                <a:r>
                  <a:rPr lang="en-US" altLang="ja-JP" sz="1400" b="1" dirty="0" smtClean="0">
                    <a:latin typeface="Arial Unicode MS" pitchFamily="50" charset="-128"/>
                    <a:ea typeface="Arial Unicode MS" pitchFamily="50" charset="-128"/>
                    <a:cs typeface="Arial Unicode MS" pitchFamily="50" charset="-128"/>
                  </a:rPr>
                  <a:t>14</a:t>
                </a:r>
                <a:r>
                  <a:rPr lang="ja-JP" altLang="en-US" sz="1400" b="1" dirty="0" smtClean="0">
                    <a:latin typeface="Arial Unicode MS" pitchFamily="50" charset="-128"/>
                    <a:ea typeface="Arial Unicode MS" pitchFamily="50" charset="-128"/>
                    <a:cs typeface="Arial Unicode MS" pitchFamily="50" charset="-128"/>
                  </a:rPr>
                  <a:t>：</a:t>
                </a:r>
                <a:r>
                  <a:rPr lang="en-US" altLang="ja-JP" sz="1400" b="1" dirty="0">
                    <a:latin typeface="Arial Unicode MS" pitchFamily="50" charset="-128"/>
                    <a:ea typeface="Arial Unicode MS" pitchFamily="50" charset="-128"/>
                    <a:cs typeface="Arial Unicode MS" pitchFamily="50" charset="-128"/>
                  </a:rPr>
                  <a:t>00</a:t>
                </a:r>
                <a:r>
                  <a:rPr lang="ja-JP" altLang="en-US" sz="1400" b="1" dirty="0" smtClean="0">
                    <a:latin typeface="Arial Unicode MS" pitchFamily="50" charset="-128"/>
                    <a:ea typeface="Arial Unicode MS" pitchFamily="50" charset="-128"/>
                    <a:cs typeface="Arial Unicode MS" pitchFamily="50" charset="-128"/>
                  </a:rPr>
                  <a:t>～</a:t>
                </a:r>
                <a:r>
                  <a:rPr lang="en-US" altLang="ja-JP" sz="1400" b="1" dirty="0">
                    <a:latin typeface="Arial Unicode MS" pitchFamily="50" charset="-128"/>
                    <a:ea typeface="Arial Unicode MS" pitchFamily="50" charset="-128"/>
                    <a:cs typeface="Arial Unicode MS" pitchFamily="50" charset="-128"/>
                  </a:rPr>
                  <a:t>17</a:t>
                </a:r>
                <a:r>
                  <a:rPr lang="ja-JP" altLang="en-US" sz="1400" b="1" dirty="0" smtClean="0">
                    <a:latin typeface="Arial Unicode MS" pitchFamily="50" charset="-128"/>
                    <a:ea typeface="Arial Unicode MS" pitchFamily="50" charset="-128"/>
                    <a:cs typeface="Arial Unicode MS" pitchFamily="50" charset="-128"/>
                  </a:rPr>
                  <a:t>：</a:t>
                </a:r>
                <a:r>
                  <a:rPr lang="en-US" altLang="ja-JP" sz="1400" b="1" dirty="0" smtClean="0">
                    <a:latin typeface="Arial Unicode MS" pitchFamily="50" charset="-128"/>
                    <a:ea typeface="Arial Unicode MS" pitchFamily="50" charset="-128"/>
                    <a:cs typeface="Arial Unicode MS" pitchFamily="50" charset="-128"/>
                  </a:rPr>
                  <a:t>00</a:t>
                </a:r>
                <a:r>
                  <a:rPr lang="ja-JP" altLang="en-US" sz="1400" b="1" dirty="0" smtClean="0">
                    <a:latin typeface="Arial Unicode MS" pitchFamily="50" charset="-128"/>
                    <a:ea typeface="Arial Unicode MS" pitchFamily="50" charset="-128"/>
                    <a:cs typeface="Arial Unicode MS" pitchFamily="50" charset="-128"/>
                  </a:rPr>
                  <a:t>（開場　</a:t>
                </a:r>
                <a:r>
                  <a:rPr lang="en-US" altLang="ja-JP" sz="1400" b="1" dirty="0" smtClean="0">
                    <a:latin typeface="Arial Unicode MS" pitchFamily="50" charset="-128"/>
                    <a:ea typeface="Arial Unicode MS" pitchFamily="50" charset="-128"/>
                    <a:cs typeface="Arial Unicode MS" pitchFamily="50" charset="-128"/>
                  </a:rPr>
                  <a:t>13:30</a:t>
                </a:r>
                <a:r>
                  <a:rPr lang="ja-JP" altLang="en-US" sz="1400" b="1" dirty="0" smtClean="0">
                    <a:latin typeface="Arial Unicode MS" pitchFamily="50" charset="-128"/>
                    <a:ea typeface="Arial Unicode MS" pitchFamily="50" charset="-128"/>
                    <a:cs typeface="Arial Unicode MS" pitchFamily="50" charset="-128"/>
                  </a:rPr>
                  <a:t>）</a:t>
                </a:r>
                <a:endParaRPr lang="ja-JP" altLang="en-US" sz="1400" dirty="0">
                  <a:latin typeface="Arial Unicode MS" pitchFamily="50" charset="-128"/>
                  <a:ea typeface="Arial Unicode MS" pitchFamily="50" charset="-128"/>
                  <a:cs typeface="Arial Unicode MS" pitchFamily="50" charset="-128"/>
                </a:endParaRPr>
              </a:p>
            </p:txBody>
          </p:sp>
          <p:sp>
            <p:nvSpPr>
              <p:cNvPr id="24" name="Rectangle 441"/>
              <p:cNvSpPr>
                <a:spLocks noChangeArrowheads="1"/>
              </p:cNvSpPr>
              <p:nvPr/>
            </p:nvSpPr>
            <p:spPr bwMode="auto">
              <a:xfrm>
                <a:off x="3501009" y="6228184"/>
                <a:ext cx="3356992" cy="695681"/>
              </a:xfrm>
              <a:prstGeom prst="rect">
                <a:avLst/>
              </a:prstGeom>
              <a:noFill/>
              <a:ln w="9525">
                <a:noFill/>
                <a:miter lim="800000"/>
                <a:headEnd/>
                <a:tailEnd/>
              </a:ln>
            </p:spPr>
            <p:txBody>
              <a:bodyPr lIns="74295" tIns="108000" rIns="74295" bIns="8890"/>
              <a:lstStyle/>
              <a:p>
                <a:r>
                  <a:rPr lang="ja-JP" altLang="en-US" sz="1400" b="1" dirty="0" smtClean="0">
                    <a:latin typeface="Arial Unicode MS" pitchFamily="50" charset="-128"/>
                    <a:ea typeface="Arial Unicode MS" pitchFamily="50" charset="-128"/>
                    <a:cs typeface="Arial Unicode MS" pitchFamily="50" charset="-128"/>
                  </a:rPr>
                  <a:t>　飯塚市</a:t>
                </a:r>
                <a:r>
                  <a:rPr lang="ja-JP" altLang="en-US" sz="1400" b="1" dirty="0">
                    <a:latin typeface="Arial Unicode MS" pitchFamily="50" charset="-128"/>
                    <a:ea typeface="Arial Unicode MS" pitchFamily="50" charset="-128"/>
                    <a:cs typeface="Arial Unicode MS" pitchFamily="50" charset="-128"/>
                  </a:rPr>
                  <a:t>立岩公民館</a:t>
                </a:r>
                <a:r>
                  <a:rPr lang="ja-JP" altLang="en-US" b="1" dirty="0">
                    <a:latin typeface="Arial Unicode MS" pitchFamily="50" charset="-128"/>
                    <a:ea typeface="Arial Unicode MS" pitchFamily="50" charset="-128"/>
                    <a:cs typeface="Arial Unicode MS" pitchFamily="50" charset="-128"/>
                  </a:rPr>
                  <a:t>　</a:t>
                </a:r>
                <a:r>
                  <a:rPr lang="ja-JP" altLang="en-US" sz="1400" b="1" dirty="0" smtClean="0">
                    <a:latin typeface="Arial Unicode MS" pitchFamily="50" charset="-128"/>
                    <a:ea typeface="Arial Unicode MS" pitchFamily="50" charset="-128"/>
                    <a:cs typeface="Arial Unicode MS" pitchFamily="50" charset="-128"/>
                  </a:rPr>
                  <a:t>中研修室</a:t>
                </a:r>
                <a:endParaRPr lang="en-US" altLang="ja-JP" sz="1400" b="1" dirty="0">
                  <a:latin typeface="Arial Unicode MS" pitchFamily="50" charset="-128"/>
                  <a:ea typeface="Arial Unicode MS" pitchFamily="50" charset="-128"/>
                  <a:cs typeface="Arial Unicode MS" pitchFamily="50" charset="-128"/>
                </a:endParaRPr>
              </a:p>
              <a:p>
                <a:r>
                  <a:rPr lang="ja-JP" altLang="en-US" sz="1400" b="1" dirty="0">
                    <a:latin typeface="Arial Unicode MS" pitchFamily="50" charset="-128"/>
                    <a:ea typeface="Arial Unicode MS" pitchFamily="50" charset="-128"/>
                    <a:cs typeface="Arial Unicode MS" pitchFamily="50" charset="-128"/>
                  </a:rPr>
                  <a:t>（福岡県飯塚市新飯塚</a:t>
                </a:r>
                <a:r>
                  <a:rPr lang="en-US" altLang="ja-JP" sz="1400" b="1" dirty="0">
                    <a:latin typeface="Arial Unicode MS" pitchFamily="50" charset="-128"/>
                    <a:ea typeface="Arial Unicode MS" pitchFamily="50" charset="-128"/>
                    <a:cs typeface="Arial Unicode MS" pitchFamily="50" charset="-128"/>
                  </a:rPr>
                  <a:t>20-30</a:t>
                </a:r>
                <a:r>
                  <a:rPr lang="ja-JP" altLang="en-US" sz="1400" b="1" dirty="0">
                    <a:latin typeface="Arial Unicode MS" pitchFamily="50" charset="-128"/>
                    <a:ea typeface="Arial Unicode MS" pitchFamily="50" charset="-128"/>
                    <a:cs typeface="Arial Unicode MS" pitchFamily="50" charset="-128"/>
                  </a:rPr>
                  <a:t>　</a:t>
                </a:r>
                <a:r>
                  <a:rPr lang="ja-JP" altLang="en-US" sz="1400" b="1" dirty="0" smtClean="0">
                    <a:latin typeface="Arial Unicode MS" pitchFamily="50" charset="-128"/>
                    <a:ea typeface="Arial Unicode MS" pitchFamily="50" charset="-128"/>
                    <a:cs typeface="Arial Unicode MS" pitchFamily="50" charset="-128"/>
                  </a:rPr>
                  <a:t>３階</a:t>
                </a:r>
                <a:r>
                  <a:rPr lang="ja-JP" altLang="en-US" sz="1400" b="1" dirty="0">
                    <a:latin typeface="Arial Unicode MS" pitchFamily="50" charset="-128"/>
                    <a:ea typeface="Arial Unicode MS" pitchFamily="50" charset="-128"/>
                    <a:cs typeface="Arial Unicode MS" pitchFamily="50" charset="-128"/>
                  </a:rPr>
                  <a:t>）　　　　　</a:t>
                </a:r>
                <a:endParaRPr lang="ja-JP" altLang="en-US" b="1" dirty="0">
                  <a:latin typeface="Arial Unicode MS" pitchFamily="50" charset="-128"/>
                  <a:ea typeface="Arial Unicode MS" pitchFamily="50" charset="-128"/>
                  <a:cs typeface="Arial Unicode MS" pitchFamily="50" charset="-128"/>
                </a:endParaRPr>
              </a:p>
            </p:txBody>
          </p:sp>
          <p:cxnSp>
            <p:nvCxnSpPr>
              <p:cNvPr id="30" name="直線コネクタ 29"/>
              <p:cNvCxnSpPr/>
              <p:nvPr/>
            </p:nvCxnSpPr>
            <p:spPr>
              <a:xfrm>
                <a:off x="260648" y="6948264"/>
                <a:ext cx="6408712" cy="0"/>
              </a:xfrm>
              <a:prstGeom prst="line">
                <a:avLst/>
              </a:prstGeom>
              <a:ln w="38100">
                <a:solidFill>
                  <a:srgbClr val="006600"/>
                </a:solidFill>
              </a:ln>
            </p:spPr>
            <p:style>
              <a:lnRef idx="1">
                <a:schemeClr val="accent1"/>
              </a:lnRef>
              <a:fillRef idx="0">
                <a:schemeClr val="accent1"/>
              </a:fillRef>
              <a:effectRef idx="0">
                <a:schemeClr val="accent1"/>
              </a:effectRef>
              <a:fontRef idx="minor">
                <a:schemeClr val="tx1"/>
              </a:fontRef>
            </p:style>
          </p:cxnSp>
        </p:grpSp>
      </p:grpSp>
      <p:sp>
        <p:nvSpPr>
          <p:cNvPr id="27" name="AutoShape 427"/>
          <p:cNvSpPr>
            <a:spLocks noChangeArrowheads="1"/>
          </p:cNvSpPr>
          <p:nvPr/>
        </p:nvSpPr>
        <p:spPr bwMode="auto">
          <a:xfrm>
            <a:off x="5085184" y="7164288"/>
            <a:ext cx="1368152" cy="288032"/>
          </a:xfrm>
          <a:prstGeom prst="roundRect">
            <a:avLst>
              <a:gd name="adj" fmla="val 16667"/>
            </a:avLst>
          </a:prstGeom>
          <a:solidFill>
            <a:srgbClr val="FFCC00"/>
          </a:solidFill>
          <a:ln w="9525">
            <a:noFill/>
            <a:round/>
            <a:headEnd/>
            <a:tailEnd/>
          </a:ln>
        </p:spPr>
        <p:txBody>
          <a:bodyPr lIns="74295" tIns="8890" rIns="74295" bIns="8890"/>
          <a:lstStyle/>
          <a:p>
            <a:r>
              <a:rPr lang="ja-JP" altLang="en-US" sz="1400" b="1" dirty="0" smtClean="0">
                <a:latin typeface="Arial Unicode MS" pitchFamily="50" charset="-128"/>
                <a:ea typeface="Arial Unicode MS" pitchFamily="50" charset="-128"/>
                <a:cs typeface="Arial Unicode MS" pitchFamily="50" charset="-128"/>
              </a:rPr>
              <a:t>参加費無料！</a:t>
            </a:r>
            <a:endParaRPr lang="ja-JP" altLang="en-US" sz="1400" b="1" dirty="0">
              <a:latin typeface="Arial Unicode MS" pitchFamily="50" charset="-128"/>
              <a:ea typeface="Arial Unicode MS" pitchFamily="50" charset="-128"/>
              <a:cs typeface="Arial Unicode MS" pitchFamily="50" charset="-128"/>
            </a:endParaRPr>
          </a:p>
        </p:txBody>
      </p:sp>
      <p:sp>
        <p:nvSpPr>
          <p:cNvPr id="34" name="正方形/長方形 33"/>
          <p:cNvSpPr/>
          <p:nvPr/>
        </p:nvSpPr>
        <p:spPr>
          <a:xfrm>
            <a:off x="188640" y="1835696"/>
            <a:ext cx="6480720" cy="5040560"/>
          </a:xfrm>
          <a:prstGeom prst="rect">
            <a:avLst/>
          </a:prstGeom>
          <a:solidFill>
            <a:srgbClr val="336600"/>
          </a:solidFill>
          <a:ln w="508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Arial Unicode MS" pitchFamily="50" charset="-128"/>
              <a:ea typeface="Arial Unicode MS" pitchFamily="50" charset="-128"/>
              <a:cs typeface="Arial Unicode MS" pitchFamily="50" charset="-128"/>
            </a:endParaRPr>
          </a:p>
        </p:txBody>
      </p:sp>
      <p:grpSp>
        <p:nvGrpSpPr>
          <p:cNvPr id="35" name="グループ化 34"/>
          <p:cNvGrpSpPr/>
          <p:nvPr/>
        </p:nvGrpSpPr>
        <p:grpSpPr>
          <a:xfrm>
            <a:off x="342166" y="3419872"/>
            <a:ext cx="3446874" cy="3602437"/>
            <a:chOff x="4221087" y="3691064"/>
            <a:chExt cx="3044738" cy="3256132"/>
          </a:xfrm>
        </p:grpSpPr>
        <p:sp>
          <p:nvSpPr>
            <p:cNvPr id="28" name="テキスト ボックス 27"/>
            <p:cNvSpPr txBox="1"/>
            <p:nvPr/>
          </p:nvSpPr>
          <p:spPr>
            <a:xfrm>
              <a:off x="4339901" y="3691064"/>
              <a:ext cx="2088232" cy="306009"/>
            </a:xfrm>
            <a:prstGeom prst="rect">
              <a:avLst/>
            </a:prstGeom>
            <a:noFill/>
          </p:spPr>
          <p:txBody>
            <a:bodyPr wrap="square" rtlCol="0">
              <a:spAutoFit/>
            </a:bodyPr>
            <a:lstStyle/>
            <a:p>
              <a:r>
                <a:rPr kumimoji="1" lang="ja-JP" altLang="en-US" sz="1600" dirty="0" smtClean="0">
                  <a:ln>
                    <a:solidFill>
                      <a:schemeClr val="bg1"/>
                    </a:solidFill>
                  </a:ln>
                  <a:solidFill>
                    <a:schemeClr val="bg1">
                      <a:lumMod val="95000"/>
                    </a:schemeClr>
                  </a:solidFill>
                  <a:latin typeface="Arial Unicode MS" pitchFamily="50" charset="-128"/>
                  <a:ea typeface="Arial Unicode MS" pitchFamily="50" charset="-128"/>
                  <a:cs typeface="Arial Unicode MS" pitchFamily="50" charset="-128"/>
                </a:rPr>
                <a:t>基調講演講師紹介</a:t>
              </a:r>
              <a:endParaRPr kumimoji="1" lang="en-US" altLang="ja-JP" sz="1600" dirty="0" smtClean="0">
                <a:ln>
                  <a:solidFill>
                    <a:schemeClr val="bg1"/>
                  </a:solidFill>
                </a:ln>
                <a:solidFill>
                  <a:schemeClr val="bg1">
                    <a:lumMod val="95000"/>
                  </a:schemeClr>
                </a:solidFill>
                <a:latin typeface="Arial Unicode MS" pitchFamily="50" charset="-128"/>
                <a:ea typeface="Arial Unicode MS" pitchFamily="50" charset="-128"/>
                <a:cs typeface="Arial Unicode MS" pitchFamily="50" charset="-128"/>
              </a:endParaRPr>
            </a:p>
          </p:txBody>
        </p:sp>
        <p:sp>
          <p:nvSpPr>
            <p:cNvPr id="32" name="テキスト ボックス 31"/>
            <p:cNvSpPr txBox="1"/>
            <p:nvPr/>
          </p:nvSpPr>
          <p:spPr>
            <a:xfrm>
              <a:off x="4221087" y="5361515"/>
              <a:ext cx="3044738" cy="1585681"/>
            </a:xfrm>
            <a:prstGeom prst="rect">
              <a:avLst/>
            </a:prstGeom>
            <a:noFill/>
          </p:spPr>
          <p:txBody>
            <a:bodyPr wrap="square" rtlCol="0">
              <a:spAutoFit/>
            </a:bodyPr>
            <a:lstStyle/>
            <a:p>
              <a:r>
                <a:rPr lang="ja-JP" altLang="en-US" sz="1200" dirty="0" smtClean="0">
                  <a:ln>
                    <a:solidFill>
                      <a:schemeClr val="bg1"/>
                    </a:solidFill>
                  </a:ln>
                  <a:solidFill>
                    <a:schemeClr val="bg1">
                      <a:lumMod val="95000"/>
                    </a:schemeClr>
                  </a:solidFill>
                  <a:latin typeface="Arial Unicode MS" pitchFamily="50" charset="-128"/>
                  <a:ea typeface="Arial Unicode MS" pitchFamily="50" charset="-128"/>
                  <a:cs typeface="Arial Unicode MS" pitchFamily="50" charset="-128"/>
                </a:rPr>
                <a:t>２００５年８月太宰府に「</a:t>
              </a:r>
              <a:r>
                <a:rPr lang="ja-JP" altLang="en-US" sz="1200" dirty="0" err="1" smtClean="0">
                  <a:ln>
                    <a:solidFill>
                      <a:schemeClr val="bg1"/>
                    </a:solidFill>
                  </a:ln>
                  <a:solidFill>
                    <a:schemeClr val="bg1">
                      <a:lumMod val="95000"/>
                    </a:schemeClr>
                  </a:solidFill>
                  <a:latin typeface="Arial Unicode MS" pitchFamily="50" charset="-128"/>
                  <a:ea typeface="Arial Unicode MS" pitchFamily="50" charset="-128"/>
                  <a:cs typeface="Arial Unicode MS" pitchFamily="50" charset="-128"/>
                </a:rPr>
                <a:t>まほろば</a:t>
              </a:r>
              <a:r>
                <a:rPr lang="ja-JP" altLang="en-US" sz="1200" dirty="0" smtClean="0">
                  <a:ln>
                    <a:solidFill>
                      <a:schemeClr val="bg1"/>
                    </a:solidFill>
                  </a:ln>
                  <a:solidFill>
                    <a:schemeClr val="bg1">
                      <a:lumMod val="95000"/>
                    </a:schemeClr>
                  </a:solidFill>
                  <a:latin typeface="Arial Unicode MS" pitchFamily="50" charset="-128"/>
                  <a:ea typeface="Arial Unicode MS" pitchFamily="50" charset="-128"/>
                  <a:cs typeface="Arial Unicode MS" pitchFamily="50" charset="-128"/>
                </a:rPr>
                <a:t>自然学校」を設立。子どもたちをはじめ、多くの方々を対象に「いきもの」を通じた環境教育プログラムを企画・実践している。また自然環境の保全、再生を行い、カスミサンショウウオなどの希少な野生生物の保護にも従事する。大学では昆虫、なかでも子育てを行うカメムシの行動学を専攻したこともあって大のカメムシ好き。</a:t>
              </a:r>
            </a:p>
            <a:p>
              <a:endParaRPr kumimoji="1" lang="ja-JP" altLang="en-US" sz="1200" dirty="0">
                <a:solidFill>
                  <a:schemeClr val="bg1">
                    <a:lumMod val="95000"/>
                  </a:schemeClr>
                </a:solidFill>
                <a:latin typeface="Arial Unicode MS" pitchFamily="50" charset="-128"/>
                <a:ea typeface="Arial Unicode MS" pitchFamily="50" charset="-128"/>
                <a:cs typeface="Arial Unicode MS" pitchFamily="50" charset="-128"/>
              </a:endParaRPr>
            </a:p>
          </p:txBody>
        </p:sp>
        <p:sp>
          <p:nvSpPr>
            <p:cNvPr id="33" name="正方形/長方形 32"/>
            <p:cNvSpPr/>
            <p:nvPr/>
          </p:nvSpPr>
          <p:spPr>
            <a:xfrm>
              <a:off x="5612042" y="4407008"/>
              <a:ext cx="1440160" cy="472922"/>
            </a:xfrm>
            <a:prstGeom prst="rect">
              <a:avLst/>
            </a:prstGeom>
          </p:spPr>
          <p:txBody>
            <a:bodyPr wrap="square">
              <a:spAutoFit/>
            </a:bodyPr>
            <a:lstStyle/>
            <a:p>
              <a:r>
                <a:rPr lang="ja-JP" altLang="en-US" sz="1400" dirty="0" err="1" smtClean="0">
                  <a:ln>
                    <a:solidFill>
                      <a:schemeClr val="bg1"/>
                    </a:solidFill>
                  </a:ln>
                  <a:solidFill>
                    <a:schemeClr val="bg1">
                      <a:lumMod val="95000"/>
                    </a:schemeClr>
                  </a:solidFill>
                  <a:latin typeface="Arial Unicode MS" pitchFamily="50" charset="-128"/>
                  <a:ea typeface="Arial Unicode MS" pitchFamily="50" charset="-128"/>
                  <a:cs typeface="Arial Unicode MS" pitchFamily="50" charset="-128"/>
                </a:rPr>
                <a:t>まほろば</a:t>
              </a:r>
              <a:r>
                <a:rPr lang="ja-JP" altLang="en-US" sz="1400" dirty="0" smtClean="0">
                  <a:ln>
                    <a:solidFill>
                      <a:schemeClr val="bg1"/>
                    </a:solidFill>
                  </a:ln>
                  <a:solidFill>
                    <a:schemeClr val="bg1">
                      <a:lumMod val="95000"/>
                    </a:schemeClr>
                  </a:solidFill>
                  <a:latin typeface="Arial Unicode MS" pitchFamily="50" charset="-128"/>
                  <a:ea typeface="Arial Unicode MS" pitchFamily="50" charset="-128"/>
                  <a:cs typeface="Arial Unicode MS" pitchFamily="50" charset="-128"/>
                </a:rPr>
                <a:t>自然学校</a:t>
              </a:r>
              <a:r>
                <a:rPr lang="ja-JP" altLang="ja-JP" sz="1400" dirty="0" smtClean="0">
                  <a:solidFill>
                    <a:schemeClr val="bg1">
                      <a:lumMod val="95000"/>
                    </a:schemeClr>
                  </a:solidFill>
                  <a:latin typeface="Arial Unicode MS" pitchFamily="50" charset="-128"/>
                  <a:ea typeface="Arial Unicode MS" pitchFamily="50" charset="-128"/>
                  <a:cs typeface="Arial Unicode MS" pitchFamily="50" charset="-128"/>
                </a:rPr>
                <a:t>　</a:t>
              </a:r>
              <a:endParaRPr lang="en-US" altLang="ja-JP" sz="1400" dirty="0" smtClean="0">
                <a:solidFill>
                  <a:schemeClr val="bg1">
                    <a:lumMod val="95000"/>
                  </a:schemeClr>
                </a:solidFill>
                <a:latin typeface="Arial Unicode MS" pitchFamily="50" charset="-128"/>
                <a:ea typeface="Arial Unicode MS" pitchFamily="50" charset="-128"/>
                <a:cs typeface="Arial Unicode MS" pitchFamily="50" charset="-128"/>
              </a:endParaRPr>
            </a:p>
            <a:p>
              <a:r>
                <a:rPr lang="ja-JP" altLang="en-US" sz="1400" dirty="0" smtClean="0">
                  <a:ln>
                    <a:solidFill>
                      <a:schemeClr val="bg1"/>
                    </a:solidFill>
                  </a:ln>
                  <a:solidFill>
                    <a:schemeClr val="bg1">
                      <a:lumMod val="95000"/>
                    </a:schemeClr>
                  </a:solidFill>
                  <a:latin typeface="Arial Unicode MS" pitchFamily="50" charset="-128"/>
                  <a:ea typeface="Arial Unicode MS" pitchFamily="50" charset="-128"/>
                  <a:cs typeface="Arial Unicode MS" pitchFamily="50" charset="-128"/>
                </a:rPr>
                <a:t>代表　岩熊志保氏　</a:t>
              </a:r>
              <a:endParaRPr lang="ja-JP" altLang="en-US" sz="1400" dirty="0">
                <a:ln>
                  <a:solidFill>
                    <a:schemeClr val="bg1"/>
                  </a:solidFill>
                </a:ln>
                <a:solidFill>
                  <a:schemeClr val="bg1">
                    <a:lumMod val="95000"/>
                  </a:schemeClr>
                </a:solidFill>
                <a:latin typeface="Arial Unicode MS" pitchFamily="50" charset="-128"/>
                <a:ea typeface="Arial Unicode MS" pitchFamily="50" charset="-128"/>
                <a:cs typeface="Arial Unicode MS" pitchFamily="50" charset="-128"/>
              </a:endParaRPr>
            </a:p>
          </p:txBody>
        </p:sp>
      </p:grpSp>
      <p:sp>
        <p:nvSpPr>
          <p:cNvPr id="20" name="Text Box 426"/>
          <p:cNvSpPr txBox="1">
            <a:spLocks noChangeArrowheads="1"/>
          </p:cNvSpPr>
          <p:nvPr/>
        </p:nvSpPr>
        <p:spPr bwMode="auto">
          <a:xfrm>
            <a:off x="620688" y="1907704"/>
            <a:ext cx="5400600" cy="1440160"/>
          </a:xfrm>
          <a:prstGeom prst="rect">
            <a:avLst/>
          </a:prstGeom>
          <a:noFill/>
          <a:ln w="9525">
            <a:noFill/>
            <a:miter lim="800000"/>
            <a:headEnd/>
            <a:tailEnd/>
          </a:ln>
        </p:spPr>
        <p:txBody>
          <a:bodyPr lIns="74295" tIns="8890" rIns="74295" bIns="8890"/>
          <a:lstStyle/>
          <a:p>
            <a:pPr>
              <a:defRPr/>
            </a:pPr>
            <a:r>
              <a:rPr lang="ja-JP" altLang="en-US" sz="1200" dirty="0">
                <a:solidFill>
                  <a:schemeClr val="bg1">
                    <a:lumMod val="85000"/>
                  </a:schemeClr>
                </a:solidFill>
                <a:latin typeface="Arial Unicode MS" pitchFamily="50" charset="-128"/>
                <a:ea typeface="Arial Unicode MS" pitchFamily="50" charset="-128"/>
                <a:cs typeface="Arial Unicode MS" pitchFamily="50" charset="-128"/>
              </a:rPr>
              <a:t>　</a:t>
            </a:r>
            <a:r>
              <a:rPr lang="ja-JP" altLang="en-US" sz="1400" dirty="0">
                <a:ln w="0" cmpd="sng">
                  <a:solidFill>
                    <a:schemeClr val="bg1"/>
                  </a:solidFill>
                  <a:prstDash val="solid"/>
                </a:ln>
                <a:solidFill>
                  <a:schemeClr val="bg1">
                    <a:lumMod val="95000"/>
                  </a:schemeClr>
                </a:solidFill>
                <a:effectLst>
                  <a:outerShdw blurRad="63500" dir="3600000" algn="tl" rotWithShape="0">
                    <a:srgbClr val="000000">
                      <a:alpha val="70000"/>
                    </a:srgbClr>
                  </a:outerShdw>
                </a:effectLst>
                <a:latin typeface="Arial Unicode MS" pitchFamily="50" charset="-128"/>
                <a:ea typeface="Arial Unicode MS" pitchFamily="50" charset="-128"/>
                <a:cs typeface="Arial Unicode MS" pitchFamily="50" charset="-128"/>
              </a:rPr>
              <a:t>－・－・－・－・－・－・－・－・－・－・－・－・</a:t>
            </a:r>
            <a:r>
              <a:rPr lang="ja-JP" altLang="en-US" sz="1400" dirty="0" smtClean="0">
                <a:ln w="0" cmpd="sng">
                  <a:solidFill>
                    <a:schemeClr val="bg1"/>
                  </a:solidFill>
                  <a:prstDash val="solid"/>
                </a:ln>
                <a:solidFill>
                  <a:schemeClr val="bg1">
                    <a:lumMod val="95000"/>
                  </a:schemeClr>
                </a:solidFill>
                <a:effectLst>
                  <a:outerShdw blurRad="63500" dir="3600000" algn="tl" rotWithShape="0">
                    <a:srgbClr val="000000">
                      <a:alpha val="70000"/>
                    </a:srgbClr>
                  </a:outerShdw>
                </a:effectLst>
                <a:latin typeface="Arial Unicode MS" pitchFamily="50" charset="-128"/>
                <a:ea typeface="Arial Unicode MS" pitchFamily="50" charset="-128"/>
                <a:cs typeface="Arial Unicode MS" pitchFamily="50" charset="-128"/>
              </a:rPr>
              <a:t>－ ・－</a:t>
            </a:r>
            <a:endParaRPr lang="en-US" altLang="ja-JP" sz="1400" dirty="0">
              <a:ln w="0" cmpd="sng">
                <a:solidFill>
                  <a:schemeClr val="bg1"/>
                </a:solidFill>
                <a:prstDash val="solid"/>
              </a:ln>
              <a:solidFill>
                <a:schemeClr val="bg1">
                  <a:lumMod val="95000"/>
                </a:schemeClr>
              </a:solidFill>
              <a:effectLst>
                <a:outerShdw blurRad="63500" dir="3600000" algn="tl" rotWithShape="0">
                  <a:srgbClr val="000000">
                    <a:alpha val="70000"/>
                  </a:srgbClr>
                </a:outerShdw>
              </a:effectLst>
              <a:latin typeface="Arial Unicode MS" pitchFamily="50" charset="-128"/>
              <a:ea typeface="Arial Unicode MS" pitchFamily="50" charset="-128"/>
              <a:cs typeface="Arial Unicode MS" pitchFamily="50" charset="-128"/>
            </a:endParaRPr>
          </a:p>
          <a:p>
            <a:pPr>
              <a:defRPr/>
            </a:pPr>
            <a:r>
              <a:rPr lang="ja-JP" altLang="en-US" sz="1400" dirty="0" smtClean="0">
                <a:ln w="0">
                  <a:solidFill>
                    <a:schemeClr val="bg1"/>
                  </a:solidFill>
                </a:ln>
                <a:solidFill>
                  <a:schemeClr val="bg1">
                    <a:lumMod val="95000"/>
                  </a:schemeClr>
                </a:solidFill>
                <a:latin typeface="Arial Unicode MS" pitchFamily="50" charset="-128"/>
                <a:ea typeface="Arial Unicode MS" pitchFamily="50" charset="-128"/>
                <a:cs typeface="Arial Unicode MS" pitchFamily="50" charset="-128"/>
              </a:rPr>
              <a:t>　高校生や大学生がクラブ活動等を通じて学んだ筑豊の自然</a:t>
            </a:r>
            <a:endParaRPr lang="en-US" altLang="ja-JP" sz="1400" dirty="0" smtClean="0">
              <a:ln w="0">
                <a:solidFill>
                  <a:schemeClr val="bg1"/>
                </a:solidFill>
              </a:ln>
              <a:solidFill>
                <a:schemeClr val="bg1">
                  <a:lumMod val="95000"/>
                </a:schemeClr>
              </a:solidFill>
              <a:latin typeface="Arial Unicode MS" pitchFamily="50" charset="-128"/>
              <a:ea typeface="Arial Unicode MS" pitchFamily="50" charset="-128"/>
              <a:cs typeface="Arial Unicode MS" pitchFamily="50" charset="-128"/>
            </a:endParaRPr>
          </a:p>
          <a:p>
            <a:pPr>
              <a:defRPr/>
            </a:pPr>
            <a:r>
              <a:rPr lang="ja-JP" altLang="en-US" sz="1400" dirty="0" smtClean="0">
                <a:ln w="0">
                  <a:solidFill>
                    <a:schemeClr val="bg1"/>
                  </a:solidFill>
                </a:ln>
                <a:solidFill>
                  <a:schemeClr val="bg1">
                    <a:lumMod val="95000"/>
                  </a:schemeClr>
                </a:solidFill>
                <a:latin typeface="Arial Unicode MS" pitchFamily="50" charset="-128"/>
                <a:ea typeface="Arial Unicode MS" pitchFamily="50" charset="-128"/>
                <a:cs typeface="Arial Unicode MS" pitchFamily="50" charset="-128"/>
              </a:rPr>
              <a:t>　について発表します。</a:t>
            </a:r>
            <a:endParaRPr lang="en-US" altLang="ja-JP" sz="1400" dirty="0" smtClean="0">
              <a:ln w="0">
                <a:solidFill>
                  <a:schemeClr val="bg1"/>
                </a:solidFill>
              </a:ln>
              <a:solidFill>
                <a:schemeClr val="bg1">
                  <a:lumMod val="95000"/>
                </a:schemeClr>
              </a:solidFill>
              <a:latin typeface="Arial Unicode MS" pitchFamily="50" charset="-128"/>
              <a:ea typeface="Arial Unicode MS" pitchFamily="50" charset="-128"/>
              <a:cs typeface="Arial Unicode MS" pitchFamily="50" charset="-128"/>
            </a:endParaRPr>
          </a:p>
          <a:p>
            <a:pPr>
              <a:defRPr/>
            </a:pPr>
            <a:r>
              <a:rPr lang="ja-JP" altLang="en-US" sz="1400" dirty="0" smtClean="0">
                <a:ln w="0">
                  <a:solidFill>
                    <a:schemeClr val="bg1"/>
                  </a:solidFill>
                </a:ln>
                <a:solidFill>
                  <a:schemeClr val="bg1">
                    <a:lumMod val="95000"/>
                  </a:schemeClr>
                </a:solidFill>
                <a:latin typeface="Arial Unicode MS" pitchFamily="50" charset="-128"/>
                <a:ea typeface="Arial Unicode MS" pitchFamily="50" charset="-128"/>
                <a:cs typeface="Arial Unicode MS" pitchFamily="50" charset="-128"/>
              </a:rPr>
              <a:t>　また、児童を対象にした環境学習会の事例紹介もあります。</a:t>
            </a:r>
            <a:endParaRPr lang="en-US" altLang="ja-JP" sz="1400" dirty="0" smtClean="0">
              <a:ln w="0">
                <a:solidFill>
                  <a:schemeClr val="bg1"/>
                </a:solidFill>
              </a:ln>
              <a:solidFill>
                <a:schemeClr val="bg1">
                  <a:lumMod val="95000"/>
                </a:schemeClr>
              </a:solidFill>
              <a:latin typeface="Arial Unicode MS" pitchFamily="50" charset="-128"/>
              <a:ea typeface="Arial Unicode MS" pitchFamily="50" charset="-128"/>
              <a:cs typeface="Arial Unicode MS" pitchFamily="50" charset="-128"/>
            </a:endParaRPr>
          </a:p>
          <a:p>
            <a:pPr>
              <a:defRPr/>
            </a:pPr>
            <a:r>
              <a:rPr lang="ja-JP" altLang="en-US" sz="1400" dirty="0" smtClean="0">
                <a:ln w="0">
                  <a:solidFill>
                    <a:schemeClr val="bg1"/>
                  </a:solidFill>
                </a:ln>
                <a:solidFill>
                  <a:schemeClr val="bg1">
                    <a:lumMod val="95000"/>
                  </a:schemeClr>
                </a:solidFill>
                <a:latin typeface="Arial Unicode MS" pitchFamily="50" charset="-128"/>
                <a:ea typeface="Arial Unicode MS" pitchFamily="50" charset="-128"/>
                <a:cs typeface="Arial Unicode MS" pitchFamily="50" charset="-128"/>
              </a:rPr>
              <a:t>　環境教育や自然体験活動に関心がある方におすすめです。</a:t>
            </a:r>
            <a:endParaRPr lang="en-US" altLang="ja-JP" sz="1400" dirty="0" smtClean="0">
              <a:ln w="0">
                <a:solidFill>
                  <a:schemeClr val="bg1"/>
                </a:solidFill>
              </a:ln>
              <a:solidFill>
                <a:schemeClr val="bg1">
                  <a:lumMod val="95000"/>
                </a:schemeClr>
              </a:solidFill>
              <a:latin typeface="Arial Unicode MS" pitchFamily="50" charset="-128"/>
              <a:ea typeface="Arial Unicode MS" pitchFamily="50" charset="-128"/>
              <a:cs typeface="Arial Unicode MS" pitchFamily="50" charset="-128"/>
            </a:endParaRPr>
          </a:p>
          <a:p>
            <a:pPr>
              <a:defRPr/>
            </a:pPr>
            <a:r>
              <a:rPr lang="ja-JP" altLang="en-US" sz="1400" dirty="0" smtClean="0">
                <a:ln w="0">
                  <a:solidFill>
                    <a:schemeClr val="bg1"/>
                  </a:solidFill>
                </a:ln>
                <a:solidFill>
                  <a:schemeClr val="bg1">
                    <a:lumMod val="95000"/>
                  </a:schemeClr>
                </a:solidFill>
                <a:latin typeface="Arial Unicode MS" pitchFamily="50" charset="-128"/>
                <a:ea typeface="Arial Unicode MS" pitchFamily="50" charset="-128"/>
                <a:cs typeface="Arial Unicode MS" pitchFamily="50" charset="-128"/>
              </a:rPr>
              <a:t>　経験が無くても大丈夫！！お気軽にご参加ください。</a:t>
            </a:r>
            <a:endParaRPr lang="en-US" altLang="ja-JP" sz="1400" dirty="0" smtClean="0">
              <a:ln w="0">
                <a:solidFill>
                  <a:schemeClr val="bg1"/>
                </a:solidFill>
              </a:ln>
              <a:solidFill>
                <a:schemeClr val="bg1">
                  <a:lumMod val="95000"/>
                </a:schemeClr>
              </a:solidFill>
              <a:latin typeface="Arial Unicode MS" pitchFamily="50" charset="-128"/>
              <a:ea typeface="Arial Unicode MS" pitchFamily="50" charset="-128"/>
              <a:cs typeface="Arial Unicode MS" pitchFamily="50" charset="-128"/>
            </a:endParaRPr>
          </a:p>
          <a:p>
            <a:pPr indent="139700">
              <a:defRPr/>
            </a:pPr>
            <a:r>
              <a:rPr lang="ja-JP" altLang="en-US" sz="1400" dirty="0" smtClean="0">
                <a:ln w="0" cmpd="sng">
                  <a:solidFill>
                    <a:schemeClr val="bg1"/>
                  </a:solidFill>
                  <a:prstDash val="solid"/>
                </a:ln>
                <a:solidFill>
                  <a:schemeClr val="bg1">
                    <a:lumMod val="95000"/>
                  </a:schemeClr>
                </a:solidFill>
                <a:effectLst>
                  <a:outerShdw blurRad="63500" dir="3600000" algn="tl" rotWithShape="0">
                    <a:srgbClr val="000000">
                      <a:alpha val="70000"/>
                    </a:srgbClr>
                  </a:outerShdw>
                </a:effectLst>
                <a:latin typeface="Arial Unicode MS" pitchFamily="50" charset="-128"/>
                <a:ea typeface="Arial Unicode MS" pitchFamily="50" charset="-128"/>
                <a:cs typeface="Arial Unicode MS" pitchFamily="50" charset="-128"/>
              </a:rPr>
              <a:t>－</a:t>
            </a:r>
            <a:r>
              <a:rPr lang="ja-JP" altLang="en-US" sz="1400" dirty="0">
                <a:ln w="0" cmpd="sng">
                  <a:solidFill>
                    <a:schemeClr val="bg1"/>
                  </a:solidFill>
                  <a:prstDash val="solid"/>
                </a:ln>
                <a:solidFill>
                  <a:schemeClr val="bg1">
                    <a:lumMod val="95000"/>
                  </a:schemeClr>
                </a:solidFill>
                <a:effectLst>
                  <a:outerShdw blurRad="63500" dir="3600000" algn="tl" rotWithShape="0">
                    <a:srgbClr val="000000">
                      <a:alpha val="70000"/>
                    </a:srgbClr>
                  </a:outerShdw>
                </a:effectLst>
                <a:latin typeface="Arial Unicode MS" pitchFamily="50" charset="-128"/>
                <a:ea typeface="Arial Unicode MS" pitchFamily="50" charset="-128"/>
                <a:cs typeface="Arial Unicode MS" pitchFamily="50" charset="-128"/>
              </a:rPr>
              <a:t>・－・－・－・－・－・－・－・－・－・－・－・</a:t>
            </a:r>
            <a:r>
              <a:rPr lang="ja-JP" altLang="en-US" sz="1400" dirty="0" smtClean="0">
                <a:ln w="0" cmpd="sng">
                  <a:solidFill>
                    <a:schemeClr val="bg1"/>
                  </a:solidFill>
                  <a:prstDash val="solid"/>
                </a:ln>
                <a:solidFill>
                  <a:schemeClr val="bg1">
                    <a:lumMod val="95000"/>
                  </a:schemeClr>
                </a:solidFill>
                <a:effectLst>
                  <a:outerShdw blurRad="63500" dir="3600000" algn="tl" rotWithShape="0">
                    <a:srgbClr val="000000">
                      <a:alpha val="70000"/>
                    </a:srgbClr>
                  </a:outerShdw>
                </a:effectLst>
                <a:latin typeface="Arial Unicode MS" pitchFamily="50" charset="-128"/>
                <a:ea typeface="Arial Unicode MS" pitchFamily="50" charset="-128"/>
                <a:cs typeface="Arial Unicode MS" pitchFamily="50" charset="-128"/>
              </a:rPr>
              <a:t>－ ・－</a:t>
            </a:r>
            <a:endParaRPr lang="en-US" altLang="ja-JP" sz="1100" dirty="0">
              <a:ln w="0" cmpd="sng">
                <a:solidFill>
                  <a:schemeClr val="bg1"/>
                </a:solidFill>
                <a:prstDash val="solid"/>
              </a:ln>
              <a:solidFill>
                <a:srgbClr val="000066"/>
              </a:solidFill>
              <a:effectLst>
                <a:outerShdw blurRad="63500" dir="3600000" algn="tl" rotWithShape="0">
                  <a:srgbClr val="000000">
                    <a:alpha val="70000"/>
                  </a:srgbClr>
                </a:outerShdw>
              </a:effectLst>
              <a:latin typeface="Arial Unicode MS" pitchFamily="50" charset="-128"/>
              <a:ea typeface="Arial Unicode MS" pitchFamily="50" charset="-128"/>
              <a:cs typeface="Arial Unicode MS" pitchFamily="50" charset="-128"/>
            </a:endParaRPr>
          </a:p>
        </p:txBody>
      </p:sp>
      <p:pic>
        <p:nvPicPr>
          <p:cNvPr id="1026" name="Picture 2" descr="http://flode-design.com/f/f_set5/f_set52.png"/>
          <p:cNvPicPr>
            <a:picLocks noChangeAspect="1" noChangeArrowheads="1"/>
          </p:cNvPicPr>
          <p:nvPr/>
        </p:nvPicPr>
        <p:blipFill>
          <a:blip r:embed="rId3" cstate="print">
            <a:lum bright="28000"/>
          </a:blip>
          <a:srcRect/>
          <a:stretch>
            <a:fillRect/>
          </a:stretch>
        </p:blipFill>
        <p:spPr bwMode="auto">
          <a:xfrm>
            <a:off x="3573016" y="3635896"/>
            <a:ext cx="3096344" cy="3096344"/>
          </a:xfrm>
          <a:prstGeom prst="rect">
            <a:avLst/>
          </a:prstGeom>
          <a:noFill/>
        </p:spPr>
      </p:pic>
      <p:pic>
        <p:nvPicPr>
          <p:cNvPr id="4" name="Picture 2" descr="C:\Users\0201922\Desktop\IMG_5504.JPG"/>
          <p:cNvPicPr>
            <a:picLocks noChangeAspect="1" noChangeArrowheads="1"/>
          </p:cNvPicPr>
          <p:nvPr/>
        </p:nvPicPr>
        <p:blipFill>
          <a:blip r:embed="rId4" cstate="print"/>
          <a:srcRect/>
          <a:stretch>
            <a:fillRect/>
          </a:stretch>
        </p:blipFill>
        <p:spPr bwMode="auto">
          <a:xfrm>
            <a:off x="548680" y="3779912"/>
            <a:ext cx="1080120" cy="144016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7"/>
          <p:cNvGrpSpPr/>
          <p:nvPr/>
        </p:nvGrpSpPr>
        <p:grpSpPr>
          <a:xfrm>
            <a:off x="4437112" y="5868143"/>
            <a:ext cx="2420888" cy="3275857"/>
            <a:chOff x="4103697" y="2844590"/>
            <a:chExt cx="2754319" cy="3311557"/>
          </a:xfrm>
        </p:grpSpPr>
        <p:pic>
          <p:nvPicPr>
            <p:cNvPr id="2" name="図 25" descr="http://cm01.mapion.co.jp/m/mapion/130.6932278/33.6417056/8/Map?size=250x250">
              <a:hlinkClick r:id="rId3" tooltip="飯塚市役所"/>
            </p:cNvPr>
            <p:cNvPicPr>
              <a:picLocks noChangeAspect="1" noChangeArrowheads="1"/>
            </p:cNvPicPr>
            <p:nvPr/>
          </p:nvPicPr>
          <p:blipFill>
            <a:blip r:embed="rId4" cstate="print"/>
            <a:srcRect/>
            <a:stretch>
              <a:fillRect/>
            </a:stretch>
          </p:blipFill>
          <p:spPr bwMode="auto">
            <a:xfrm>
              <a:off x="4103697" y="3347861"/>
              <a:ext cx="2754319" cy="2808286"/>
            </a:xfrm>
            <a:prstGeom prst="rect">
              <a:avLst/>
            </a:prstGeom>
            <a:noFill/>
            <a:ln w="9525">
              <a:noFill/>
              <a:miter lim="800000"/>
              <a:headEnd/>
              <a:tailEnd/>
            </a:ln>
          </p:spPr>
        </p:pic>
        <p:sp>
          <p:nvSpPr>
            <p:cNvPr id="3" name="角丸四角形 2"/>
            <p:cNvSpPr/>
            <p:nvPr/>
          </p:nvSpPr>
          <p:spPr>
            <a:xfrm>
              <a:off x="4122747" y="2844590"/>
              <a:ext cx="2735269" cy="431800"/>
            </a:xfrm>
            <a:prstGeom prst="roundRect">
              <a:avLst>
                <a:gd name="adj" fmla="val 16667"/>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Arial Unicode MS" pitchFamily="50" charset="-128"/>
                <a:ea typeface="Arial Unicode MS" pitchFamily="50" charset="-128"/>
                <a:cs typeface="Arial Unicode MS" pitchFamily="50" charset="-128"/>
              </a:endParaRPr>
            </a:p>
          </p:txBody>
        </p:sp>
        <p:sp>
          <p:nvSpPr>
            <p:cNvPr id="4" name="テキスト ボックス 2"/>
            <p:cNvSpPr txBox="1">
              <a:spLocks noChangeArrowheads="1"/>
            </p:cNvSpPr>
            <p:nvPr/>
          </p:nvSpPr>
          <p:spPr bwMode="auto">
            <a:xfrm>
              <a:off x="4349474" y="2844590"/>
              <a:ext cx="2305055" cy="373357"/>
            </a:xfrm>
            <a:prstGeom prst="rect">
              <a:avLst/>
            </a:prstGeom>
            <a:noFill/>
            <a:ln w="9525">
              <a:noFill/>
              <a:miter lim="800000"/>
              <a:headEnd/>
              <a:tailEnd/>
            </a:ln>
          </p:spPr>
          <p:txBody>
            <a:bodyPr>
              <a:spAutoFit/>
            </a:bodyPr>
            <a:lstStyle/>
            <a:p>
              <a:r>
                <a:rPr lang="ja-JP" altLang="en-US" dirty="0">
                  <a:latin typeface="Arial Unicode MS" pitchFamily="50" charset="-128"/>
                  <a:ea typeface="Arial Unicode MS" pitchFamily="50" charset="-128"/>
                  <a:cs typeface="Arial Unicode MS" pitchFamily="50" charset="-128"/>
                </a:rPr>
                <a:t>　</a:t>
              </a:r>
              <a:r>
                <a:rPr lang="ja-JP" altLang="en-US" b="1" dirty="0">
                  <a:solidFill>
                    <a:schemeClr val="bg1"/>
                  </a:solidFill>
                  <a:latin typeface="Arial Unicode MS" pitchFamily="50" charset="-128"/>
                  <a:ea typeface="Arial Unicode MS" pitchFamily="50" charset="-128"/>
                  <a:cs typeface="Arial Unicode MS" pitchFamily="50" charset="-128"/>
                </a:rPr>
                <a:t>会場案内図</a:t>
              </a:r>
            </a:p>
          </p:txBody>
        </p:sp>
        <p:sp>
          <p:nvSpPr>
            <p:cNvPr id="5" name="V 字形矢印 4"/>
            <p:cNvSpPr/>
            <p:nvPr/>
          </p:nvSpPr>
          <p:spPr>
            <a:xfrm rot="18300279">
              <a:off x="5154773" y="4947556"/>
              <a:ext cx="288925" cy="144462"/>
            </a:xfrm>
            <a:prstGeom prst="notchedRightArrow">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Arial Unicode MS" pitchFamily="50" charset="-128"/>
                <a:ea typeface="Arial Unicode MS" pitchFamily="50" charset="-128"/>
                <a:cs typeface="Arial Unicode MS" pitchFamily="50" charset="-128"/>
              </a:endParaRPr>
            </a:p>
          </p:txBody>
        </p:sp>
        <p:sp>
          <p:nvSpPr>
            <p:cNvPr id="6" name="円/楕円 5"/>
            <p:cNvSpPr/>
            <p:nvPr/>
          </p:nvSpPr>
          <p:spPr>
            <a:xfrm>
              <a:off x="5373216" y="4716015"/>
              <a:ext cx="214312" cy="144462"/>
            </a:xfrm>
            <a:prstGeom prst="ellipse">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Arial Unicode MS" pitchFamily="50" charset="-128"/>
                <a:ea typeface="Arial Unicode MS" pitchFamily="50" charset="-128"/>
                <a:cs typeface="Arial Unicode MS" pitchFamily="50" charset="-128"/>
              </a:endParaRPr>
            </a:p>
          </p:txBody>
        </p:sp>
      </p:grpSp>
      <p:sp>
        <p:nvSpPr>
          <p:cNvPr id="12" name="テキスト ボックス 19"/>
          <p:cNvSpPr txBox="1">
            <a:spLocks noChangeArrowheads="1"/>
          </p:cNvSpPr>
          <p:nvPr/>
        </p:nvSpPr>
        <p:spPr bwMode="auto">
          <a:xfrm>
            <a:off x="0" y="179512"/>
            <a:ext cx="6858000" cy="4047262"/>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wrap="square">
            <a:spAutoFit/>
          </a:bodyPr>
          <a:lstStyle/>
          <a:p>
            <a:r>
              <a:rPr lang="ja-JP" altLang="en-US" sz="1100" dirty="0" smtClean="0">
                <a:latin typeface="Arial Unicode MS" pitchFamily="50" charset="-128"/>
                <a:ea typeface="Arial Unicode MS" pitchFamily="50" charset="-128"/>
                <a:cs typeface="Arial Unicode MS" pitchFamily="50" charset="-128"/>
              </a:rPr>
              <a:t>　　</a:t>
            </a:r>
            <a:endParaRPr lang="en-US" altLang="ja-JP" sz="1100" dirty="0" smtClean="0">
              <a:latin typeface="Arial Unicode MS" pitchFamily="50" charset="-128"/>
              <a:ea typeface="Arial Unicode MS" pitchFamily="50" charset="-128"/>
              <a:cs typeface="Arial Unicode MS" pitchFamily="50" charset="-128"/>
            </a:endParaRPr>
          </a:p>
          <a:p>
            <a:r>
              <a:rPr lang="ja-JP" altLang="en-US" sz="1100" dirty="0" smtClean="0">
                <a:latin typeface="Arial Unicode MS" pitchFamily="50" charset="-128"/>
                <a:ea typeface="Arial Unicode MS" pitchFamily="50" charset="-128"/>
                <a:cs typeface="Arial Unicode MS" pitchFamily="50" charset="-128"/>
              </a:rPr>
              <a:t>　１３：３０～　受付開始</a:t>
            </a:r>
            <a:endParaRPr lang="en-US" altLang="ja-JP" sz="1100" dirty="0" smtClean="0">
              <a:latin typeface="Arial Unicode MS" pitchFamily="50" charset="-128"/>
              <a:ea typeface="Arial Unicode MS" pitchFamily="50" charset="-128"/>
              <a:cs typeface="Arial Unicode MS" pitchFamily="50" charset="-128"/>
            </a:endParaRPr>
          </a:p>
          <a:p>
            <a:r>
              <a:rPr lang="ja-JP" altLang="en-US" sz="1100" dirty="0" smtClean="0">
                <a:latin typeface="Arial Unicode MS" pitchFamily="50" charset="-128"/>
                <a:ea typeface="Arial Unicode MS" pitchFamily="50" charset="-128"/>
                <a:cs typeface="Arial Unicode MS" pitchFamily="50" charset="-128"/>
              </a:rPr>
              <a:t>　１４：００～</a:t>
            </a:r>
            <a:r>
              <a:rPr lang="ja-JP" altLang="en-US" sz="1100" dirty="0">
                <a:latin typeface="Arial Unicode MS" pitchFamily="50" charset="-128"/>
                <a:ea typeface="Arial Unicode MS" pitchFamily="50" charset="-128"/>
                <a:cs typeface="Arial Unicode MS" pitchFamily="50" charset="-128"/>
              </a:rPr>
              <a:t>　</a:t>
            </a:r>
            <a:r>
              <a:rPr lang="ja-JP" altLang="en-US" sz="1100" dirty="0" smtClean="0">
                <a:latin typeface="Arial Unicode MS" pitchFamily="50" charset="-128"/>
                <a:ea typeface="Arial Unicode MS" pitchFamily="50" charset="-128"/>
                <a:cs typeface="Arial Unicode MS" pitchFamily="50" charset="-128"/>
              </a:rPr>
              <a:t>開会</a:t>
            </a:r>
            <a:endParaRPr lang="en-US" altLang="ja-JP" sz="1100" dirty="0">
              <a:latin typeface="Arial Unicode MS" pitchFamily="50" charset="-128"/>
              <a:ea typeface="Arial Unicode MS" pitchFamily="50" charset="-128"/>
              <a:cs typeface="Arial Unicode MS" pitchFamily="50" charset="-128"/>
            </a:endParaRPr>
          </a:p>
          <a:p>
            <a:endParaRPr lang="en-US" altLang="ja-JP" sz="800" dirty="0">
              <a:latin typeface="Arial Unicode MS" pitchFamily="50" charset="-128"/>
              <a:ea typeface="Arial Unicode MS" pitchFamily="50" charset="-128"/>
              <a:cs typeface="Arial Unicode MS" pitchFamily="50" charset="-128"/>
            </a:endParaRPr>
          </a:p>
          <a:p>
            <a:r>
              <a:rPr lang="ja-JP" altLang="en-US" sz="1100" dirty="0">
                <a:latin typeface="Arial Unicode MS" pitchFamily="50" charset="-128"/>
                <a:ea typeface="Arial Unicode MS" pitchFamily="50" charset="-128"/>
                <a:cs typeface="Arial Unicode MS" pitchFamily="50" charset="-128"/>
              </a:rPr>
              <a:t>　</a:t>
            </a:r>
            <a:r>
              <a:rPr lang="ja-JP" altLang="en-US" sz="1400" dirty="0">
                <a:latin typeface="Arial Unicode MS" pitchFamily="50" charset="-128"/>
                <a:ea typeface="Arial Unicode MS" pitchFamily="50" charset="-128"/>
                <a:cs typeface="Arial Unicode MS" pitchFamily="50" charset="-128"/>
              </a:rPr>
              <a:t>　</a:t>
            </a:r>
            <a:r>
              <a:rPr lang="ja-JP" altLang="en-US" sz="1400" dirty="0" smtClean="0">
                <a:latin typeface="Arial Unicode MS" pitchFamily="50" charset="-128"/>
                <a:ea typeface="Arial Unicode MS" pitchFamily="50" charset="-128"/>
                <a:cs typeface="Arial Unicode MS" pitchFamily="50" charset="-128"/>
              </a:rPr>
              <a:t>　　　　　　　　　　</a:t>
            </a:r>
            <a:endParaRPr lang="en-US" altLang="ja-JP" sz="1400" dirty="0" smtClean="0">
              <a:latin typeface="Arial Unicode MS" pitchFamily="50" charset="-128"/>
              <a:ea typeface="Arial Unicode MS" pitchFamily="50" charset="-128"/>
              <a:cs typeface="Arial Unicode MS" pitchFamily="50" charset="-128"/>
            </a:endParaRPr>
          </a:p>
          <a:p>
            <a:r>
              <a:rPr lang="ja-JP" altLang="en-US" sz="1400" dirty="0" smtClean="0">
                <a:latin typeface="Arial Unicode MS" pitchFamily="50" charset="-128"/>
                <a:ea typeface="Arial Unicode MS" pitchFamily="50" charset="-128"/>
                <a:cs typeface="Arial Unicode MS" pitchFamily="50" charset="-128"/>
              </a:rPr>
              <a:t>　</a:t>
            </a:r>
            <a:endParaRPr lang="en-US" altLang="ja-JP" sz="1400" dirty="0" smtClean="0">
              <a:latin typeface="Arial Unicode MS" pitchFamily="50" charset="-128"/>
              <a:ea typeface="Arial Unicode MS" pitchFamily="50" charset="-128"/>
              <a:cs typeface="Arial Unicode MS" pitchFamily="50" charset="-128"/>
            </a:endParaRPr>
          </a:p>
          <a:p>
            <a:r>
              <a:rPr lang="ja-JP" altLang="en-US" sz="1400" dirty="0" smtClean="0">
                <a:latin typeface="Arial Unicode MS" pitchFamily="50" charset="-128"/>
                <a:ea typeface="Arial Unicode MS" pitchFamily="50" charset="-128"/>
                <a:cs typeface="Arial Unicode MS" pitchFamily="50" charset="-128"/>
              </a:rPr>
              <a:t>　　　　</a:t>
            </a:r>
            <a:r>
              <a:rPr lang="ja-JP" altLang="ja-JP" sz="1400" dirty="0" smtClean="0">
                <a:latin typeface="Arial Unicode MS" pitchFamily="50" charset="-128"/>
                <a:ea typeface="Arial Unicode MS" pitchFamily="50" charset="-128"/>
                <a:cs typeface="Arial Unicode MS" pitchFamily="50" charset="-128"/>
              </a:rPr>
              <a:t>講師</a:t>
            </a:r>
            <a:r>
              <a:rPr lang="ja-JP" altLang="en-US" sz="1400" dirty="0" smtClean="0">
                <a:latin typeface="Arial Unicode MS" pitchFamily="50" charset="-128"/>
                <a:ea typeface="Arial Unicode MS" pitchFamily="50" charset="-128"/>
                <a:cs typeface="Arial Unicode MS" pitchFamily="50" charset="-128"/>
              </a:rPr>
              <a:t>：</a:t>
            </a:r>
            <a:r>
              <a:rPr lang="ja-JP" altLang="en-US" sz="1400" dirty="0" err="1" smtClean="0">
                <a:latin typeface="Arial Unicode MS" pitchFamily="50" charset="-128"/>
                <a:ea typeface="Arial Unicode MS" pitchFamily="50" charset="-128"/>
                <a:cs typeface="Arial Unicode MS" pitchFamily="50" charset="-128"/>
              </a:rPr>
              <a:t>まほろば</a:t>
            </a:r>
            <a:r>
              <a:rPr lang="ja-JP" altLang="en-US" sz="1400" dirty="0" smtClean="0">
                <a:latin typeface="Arial Unicode MS" pitchFamily="50" charset="-128"/>
                <a:ea typeface="Arial Unicode MS" pitchFamily="50" charset="-128"/>
                <a:cs typeface="Arial Unicode MS" pitchFamily="50" charset="-128"/>
              </a:rPr>
              <a:t>自然学校</a:t>
            </a:r>
            <a:r>
              <a:rPr lang="ja-JP" altLang="ja-JP" sz="1400" dirty="0" smtClean="0">
                <a:latin typeface="Arial Unicode MS" pitchFamily="50" charset="-128"/>
                <a:ea typeface="Arial Unicode MS" pitchFamily="50" charset="-128"/>
                <a:cs typeface="Arial Unicode MS" pitchFamily="50" charset="-128"/>
              </a:rPr>
              <a:t>　</a:t>
            </a:r>
            <a:r>
              <a:rPr lang="ja-JP" altLang="en-US" sz="1400" dirty="0" smtClean="0">
                <a:latin typeface="Arial Unicode MS" pitchFamily="50" charset="-128"/>
                <a:ea typeface="Arial Unicode MS" pitchFamily="50" charset="-128"/>
                <a:cs typeface="Arial Unicode MS" pitchFamily="50" charset="-128"/>
              </a:rPr>
              <a:t>代表　岩熊志保氏</a:t>
            </a:r>
            <a:endParaRPr lang="en-US" altLang="ja-JP" sz="1400" dirty="0" smtClean="0">
              <a:latin typeface="Arial Unicode MS" pitchFamily="50" charset="-128"/>
              <a:ea typeface="Arial Unicode MS" pitchFamily="50" charset="-128"/>
              <a:cs typeface="Arial Unicode MS" pitchFamily="50" charset="-128"/>
            </a:endParaRPr>
          </a:p>
          <a:p>
            <a:r>
              <a:rPr lang="ja-JP" altLang="en-US" sz="1400" dirty="0" smtClean="0">
                <a:latin typeface="Arial Unicode MS" pitchFamily="50" charset="-128"/>
                <a:ea typeface="Arial Unicode MS" pitchFamily="50" charset="-128"/>
                <a:cs typeface="Arial Unicode MS" pitchFamily="50" charset="-128"/>
              </a:rPr>
              <a:t>　　　　演題：</a:t>
            </a:r>
            <a:r>
              <a:rPr lang="ja-JP" altLang="en-US" sz="1200" dirty="0" smtClean="0">
                <a:latin typeface="Arial Unicode MS" pitchFamily="50" charset="-128"/>
                <a:ea typeface="Arial Unicode MS" pitchFamily="50" charset="-128"/>
                <a:cs typeface="Arial Unicode MS" pitchFamily="50" charset="-128"/>
              </a:rPr>
              <a:t>「子どもたちを対象とした環境教育プログラムを行うときのコツとは」</a:t>
            </a:r>
            <a:endParaRPr lang="en-US" altLang="ja-JP" sz="1200" dirty="0" smtClean="0">
              <a:latin typeface="Arial Unicode MS" pitchFamily="50" charset="-128"/>
              <a:ea typeface="Arial Unicode MS" pitchFamily="50" charset="-128"/>
              <a:cs typeface="Arial Unicode MS" pitchFamily="50" charset="-128"/>
            </a:endParaRPr>
          </a:p>
          <a:p>
            <a:r>
              <a:rPr lang="ja-JP" altLang="en-US" sz="1200" dirty="0" smtClean="0">
                <a:latin typeface="Arial Unicode MS" pitchFamily="50" charset="-128"/>
                <a:ea typeface="Arial Unicode MS" pitchFamily="50" charset="-128"/>
                <a:cs typeface="Arial Unicode MS" pitchFamily="50" charset="-128"/>
              </a:rPr>
              <a:t> </a:t>
            </a:r>
            <a:r>
              <a:rPr lang="ja-JP" altLang="en-US" sz="1200" dirty="0">
                <a:latin typeface="Arial Unicode MS" pitchFamily="50" charset="-128"/>
                <a:ea typeface="Arial Unicode MS" pitchFamily="50" charset="-128"/>
                <a:cs typeface="Arial Unicode MS" pitchFamily="50" charset="-128"/>
              </a:rPr>
              <a:t>　</a:t>
            </a:r>
            <a:r>
              <a:rPr lang="ja-JP" altLang="en-US" sz="1200" dirty="0" smtClean="0">
                <a:latin typeface="Arial Unicode MS" pitchFamily="50" charset="-128"/>
                <a:ea typeface="Arial Unicode MS" pitchFamily="50" charset="-128"/>
                <a:cs typeface="Arial Unicode MS" pitchFamily="50" charset="-128"/>
              </a:rPr>
              <a:t>　　　</a:t>
            </a:r>
            <a:endParaRPr lang="en-US" altLang="ja-JP" sz="1200" dirty="0">
              <a:latin typeface="Arial Unicode MS" pitchFamily="50" charset="-128"/>
              <a:ea typeface="Arial Unicode MS" pitchFamily="50" charset="-128"/>
              <a:cs typeface="Arial Unicode MS" pitchFamily="50" charset="-128"/>
            </a:endParaRPr>
          </a:p>
          <a:p>
            <a:r>
              <a:rPr lang="ja-JP" altLang="en-US" sz="1200" dirty="0">
                <a:latin typeface="Arial Unicode MS" pitchFamily="50" charset="-128"/>
                <a:ea typeface="Arial Unicode MS" pitchFamily="50" charset="-128"/>
                <a:cs typeface="Arial Unicode MS" pitchFamily="50" charset="-128"/>
              </a:rPr>
              <a:t>　　　　</a:t>
            </a:r>
            <a:r>
              <a:rPr lang="ja-JP" altLang="en-US" sz="1200" dirty="0" smtClean="0">
                <a:latin typeface="Arial Unicode MS" pitchFamily="50" charset="-128"/>
                <a:ea typeface="Arial Unicode MS" pitchFamily="50" charset="-128"/>
                <a:cs typeface="Arial Unicode MS" pitchFamily="50" charset="-128"/>
              </a:rPr>
              <a:t>　　　　　</a:t>
            </a:r>
            <a:endParaRPr lang="en-US" altLang="ja-JP" sz="1200" dirty="0" smtClean="0">
              <a:latin typeface="Arial Unicode MS" pitchFamily="50" charset="-128"/>
              <a:ea typeface="Arial Unicode MS" pitchFamily="50" charset="-128"/>
              <a:cs typeface="Arial Unicode MS" pitchFamily="50" charset="-128"/>
            </a:endParaRPr>
          </a:p>
          <a:p>
            <a:endParaRPr lang="en-US" altLang="ja-JP" sz="1200" dirty="0" smtClean="0">
              <a:latin typeface="Arial Unicode MS" pitchFamily="50" charset="-128"/>
              <a:ea typeface="Arial Unicode MS" pitchFamily="50" charset="-128"/>
              <a:cs typeface="Arial Unicode MS" pitchFamily="50" charset="-128"/>
            </a:endParaRPr>
          </a:p>
          <a:p>
            <a:r>
              <a:rPr lang="ja-JP" altLang="en-US" sz="1200" dirty="0" smtClean="0">
                <a:latin typeface="Arial Unicode MS" pitchFamily="50" charset="-128"/>
                <a:ea typeface="Arial Unicode MS" pitchFamily="50" charset="-128"/>
                <a:cs typeface="Arial Unicode MS" pitchFamily="50" charset="-128"/>
              </a:rPr>
              <a:t>　　　　★事例１　福岡県立東鷹高等学校 サイエンス研究会 「身近な生きものに関する調査」</a:t>
            </a:r>
            <a:endParaRPr lang="en-US" altLang="ja-JP" sz="1200" dirty="0" smtClean="0">
              <a:latin typeface="Arial Unicode MS" pitchFamily="50" charset="-128"/>
              <a:ea typeface="Arial Unicode MS" pitchFamily="50" charset="-128"/>
              <a:cs typeface="Arial Unicode MS" pitchFamily="50" charset="-128"/>
            </a:endParaRPr>
          </a:p>
          <a:p>
            <a:pPr eaLnBrk="0" hangingPunct="0"/>
            <a:r>
              <a:rPr lang="ja-JP" altLang="en-US" sz="1200" dirty="0" smtClean="0">
                <a:latin typeface="Arial Unicode MS" pitchFamily="50" charset="-128"/>
                <a:ea typeface="Arial Unicode MS" pitchFamily="50" charset="-128"/>
                <a:cs typeface="Arial Unicode MS" pitchFamily="50" charset="-128"/>
              </a:rPr>
              <a:t>　　　　★事例２　近畿大学　生物環境化学研究会「城ノ腰ため池に生育するオニバスの調査」</a:t>
            </a:r>
            <a:endParaRPr lang="en-US" altLang="ja-JP" sz="1200" dirty="0" smtClean="0">
              <a:latin typeface="Arial Unicode MS" pitchFamily="50" charset="-128"/>
              <a:ea typeface="Arial Unicode MS" pitchFamily="50" charset="-128"/>
              <a:cs typeface="Arial Unicode MS" pitchFamily="50" charset="-128"/>
            </a:endParaRPr>
          </a:p>
          <a:p>
            <a:pPr eaLnBrk="0" hangingPunct="0"/>
            <a:r>
              <a:rPr lang="ja-JP" altLang="en-US" sz="1200" dirty="0" smtClean="0">
                <a:latin typeface="Arial Unicode MS" pitchFamily="50" charset="-128"/>
                <a:ea typeface="Arial Unicode MS" pitchFamily="50" charset="-128"/>
                <a:cs typeface="Arial Unicode MS" pitchFamily="50" charset="-128"/>
              </a:rPr>
              <a:t>　　　　★事例３　龍王・山・里・川の会　「行政や小学校と連携した環境学習会の実施」</a:t>
            </a:r>
            <a:endParaRPr lang="en-US" altLang="ja-JP" sz="1200" dirty="0" smtClean="0">
              <a:latin typeface="Arial Unicode MS" pitchFamily="50" charset="-128"/>
              <a:ea typeface="Arial Unicode MS" pitchFamily="50" charset="-128"/>
              <a:cs typeface="Arial Unicode MS" pitchFamily="50" charset="-128"/>
            </a:endParaRPr>
          </a:p>
          <a:p>
            <a:r>
              <a:rPr lang="ja-JP" altLang="en-US" sz="1100" dirty="0" smtClean="0">
                <a:latin typeface="Arial Unicode MS" pitchFamily="50" charset="-128"/>
                <a:ea typeface="Arial Unicode MS" pitchFamily="50" charset="-128"/>
                <a:cs typeface="Arial Unicode MS" pitchFamily="50" charset="-128"/>
              </a:rPr>
              <a:t>　　</a:t>
            </a:r>
            <a:endParaRPr lang="en-US" altLang="ja-JP" sz="1100" dirty="0" smtClean="0">
              <a:latin typeface="Arial Unicode MS" pitchFamily="50" charset="-128"/>
              <a:ea typeface="Arial Unicode MS" pitchFamily="50" charset="-128"/>
              <a:cs typeface="Arial Unicode MS" pitchFamily="50" charset="-128"/>
            </a:endParaRPr>
          </a:p>
          <a:p>
            <a:r>
              <a:rPr lang="ja-JP" altLang="en-US" sz="1100" dirty="0" smtClean="0">
                <a:latin typeface="Arial Unicode MS" pitchFamily="50" charset="-128"/>
                <a:ea typeface="Arial Unicode MS" pitchFamily="50" charset="-128"/>
                <a:cs typeface="Arial Unicode MS" pitchFamily="50" charset="-128"/>
              </a:rPr>
              <a:t>　　　　　　　　　　　　　　　</a:t>
            </a:r>
            <a:r>
              <a:rPr lang="en-US" altLang="ja-JP" sz="1100" dirty="0" smtClean="0">
                <a:latin typeface="Arial Unicode MS" pitchFamily="50" charset="-128"/>
                <a:ea typeface="Arial Unicode MS" pitchFamily="50" charset="-128"/>
                <a:cs typeface="Arial Unicode MS" pitchFamily="50" charset="-128"/>
              </a:rPr>
              <a:t>  </a:t>
            </a:r>
          </a:p>
          <a:p>
            <a:endParaRPr lang="en-US" altLang="ja-JP" sz="800" dirty="0" smtClean="0">
              <a:latin typeface="Arial Unicode MS" pitchFamily="50" charset="-128"/>
              <a:ea typeface="Arial Unicode MS" pitchFamily="50" charset="-128"/>
              <a:cs typeface="Arial Unicode MS" pitchFamily="50" charset="-128"/>
            </a:endParaRPr>
          </a:p>
          <a:p>
            <a:r>
              <a:rPr lang="ja-JP" altLang="en-US" sz="1200" dirty="0" smtClean="0">
                <a:latin typeface="Arial Unicode MS" pitchFamily="50" charset="-128"/>
                <a:ea typeface="Arial Unicode MS" pitchFamily="50" charset="-128"/>
                <a:cs typeface="Arial Unicode MS" pitchFamily="50" charset="-128"/>
              </a:rPr>
              <a:t>　　　　あなたの環境保全や環境教育に関する活動を紹介してください！（要事前申込）</a:t>
            </a:r>
            <a:endParaRPr lang="en-US" altLang="ja-JP" sz="1200" dirty="0" smtClean="0">
              <a:latin typeface="Arial Unicode MS" pitchFamily="50" charset="-128"/>
              <a:ea typeface="Arial Unicode MS" pitchFamily="50" charset="-128"/>
              <a:cs typeface="Arial Unicode MS" pitchFamily="50" charset="-128"/>
            </a:endParaRPr>
          </a:p>
          <a:p>
            <a:r>
              <a:rPr lang="ja-JP" altLang="en-US" sz="1200" dirty="0" smtClean="0">
                <a:latin typeface="Arial Unicode MS" pitchFamily="50" charset="-128"/>
                <a:ea typeface="Arial Unicode MS" pitchFamily="50" charset="-128"/>
                <a:cs typeface="Arial Unicode MS" pitchFamily="50" charset="-128"/>
              </a:rPr>
              <a:t>　　　　パネルやチラシは１３：３０から１４：００の間に設営していただくようお願いします。</a:t>
            </a:r>
            <a:endParaRPr lang="en-US" altLang="ja-JP" sz="1200" dirty="0" smtClean="0">
              <a:latin typeface="Arial Unicode MS" pitchFamily="50" charset="-128"/>
              <a:ea typeface="Arial Unicode MS" pitchFamily="50" charset="-128"/>
              <a:cs typeface="Arial Unicode MS" pitchFamily="50" charset="-128"/>
            </a:endParaRPr>
          </a:p>
          <a:p>
            <a:r>
              <a:rPr lang="ja-JP" altLang="en-US" sz="1200" dirty="0" smtClean="0">
                <a:latin typeface="Arial Unicode MS" pitchFamily="50" charset="-128"/>
                <a:ea typeface="Arial Unicode MS" pitchFamily="50" charset="-128"/>
                <a:cs typeface="Arial Unicode MS" pitchFamily="50" charset="-128"/>
              </a:rPr>
              <a:t>　　　　常時展示いただき、１６</a:t>
            </a:r>
            <a:r>
              <a:rPr lang="en-US" altLang="ja-JP" sz="1200" dirty="0" smtClean="0">
                <a:latin typeface="Arial Unicode MS" pitchFamily="50" charset="-128"/>
                <a:ea typeface="Arial Unicode MS" pitchFamily="50" charset="-128"/>
                <a:cs typeface="Arial Unicode MS" pitchFamily="50" charset="-128"/>
              </a:rPr>
              <a:t>:</a:t>
            </a:r>
            <a:r>
              <a:rPr lang="ja-JP" altLang="en-US" sz="1200" dirty="0" smtClean="0">
                <a:latin typeface="Arial Unicode MS" pitchFamily="50" charset="-128"/>
                <a:ea typeface="Arial Unicode MS" pitchFamily="50" charset="-128"/>
                <a:cs typeface="Arial Unicode MS" pitchFamily="50" charset="-128"/>
              </a:rPr>
              <a:t>３０からの３０分間は説明をお願いします。</a:t>
            </a:r>
            <a:endParaRPr lang="en-US" altLang="ja-JP" sz="1200" dirty="0" smtClean="0">
              <a:latin typeface="Arial Unicode MS" pitchFamily="50" charset="-128"/>
              <a:ea typeface="Arial Unicode MS" pitchFamily="50" charset="-128"/>
              <a:cs typeface="Arial Unicode MS" pitchFamily="50" charset="-128"/>
            </a:endParaRPr>
          </a:p>
          <a:p>
            <a:r>
              <a:rPr lang="en-US" altLang="ja-JP" sz="1100" dirty="0" smtClean="0">
                <a:latin typeface="Arial Unicode MS" pitchFamily="50" charset="-128"/>
                <a:ea typeface="Arial Unicode MS" pitchFamily="50" charset="-128"/>
                <a:cs typeface="Arial Unicode MS" pitchFamily="50" charset="-128"/>
              </a:rPr>
              <a:t>    </a:t>
            </a:r>
            <a:r>
              <a:rPr lang="ja-JP" altLang="en-US" sz="1100" dirty="0" smtClean="0">
                <a:latin typeface="Arial Unicode MS" pitchFamily="50" charset="-128"/>
                <a:ea typeface="Arial Unicode MS" pitchFamily="50" charset="-128"/>
                <a:cs typeface="Arial Unicode MS" pitchFamily="50" charset="-128"/>
              </a:rPr>
              <a:t>　</a:t>
            </a:r>
            <a:endParaRPr lang="en-US" altLang="ja-JP" sz="1100" dirty="0" smtClean="0">
              <a:latin typeface="Arial Unicode MS" pitchFamily="50" charset="-128"/>
              <a:ea typeface="Arial Unicode MS" pitchFamily="50" charset="-128"/>
              <a:cs typeface="Arial Unicode MS" pitchFamily="50" charset="-128"/>
            </a:endParaRPr>
          </a:p>
          <a:p>
            <a:r>
              <a:rPr lang="ja-JP" altLang="en-US" sz="1100" dirty="0" smtClean="0">
                <a:latin typeface="Arial Unicode MS" pitchFamily="50" charset="-128"/>
                <a:ea typeface="Arial Unicode MS" pitchFamily="50" charset="-128"/>
                <a:cs typeface="Arial Unicode MS" pitchFamily="50" charset="-128"/>
              </a:rPr>
              <a:t>　１７：００　　閉場</a:t>
            </a:r>
            <a:endParaRPr lang="en-US" altLang="ja-JP" sz="1100" dirty="0" smtClean="0">
              <a:latin typeface="Arial Unicode MS" pitchFamily="50" charset="-128"/>
              <a:ea typeface="Arial Unicode MS" pitchFamily="50" charset="-128"/>
              <a:cs typeface="Arial Unicode MS" pitchFamily="50" charset="-128"/>
            </a:endParaRPr>
          </a:p>
        </p:txBody>
      </p:sp>
      <p:sp>
        <p:nvSpPr>
          <p:cNvPr id="20" name="Rectangle 200"/>
          <p:cNvSpPr>
            <a:spLocks noChangeArrowheads="1"/>
          </p:cNvSpPr>
          <p:nvPr/>
        </p:nvSpPr>
        <p:spPr bwMode="auto">
          <a:xfrm>
            <a:off x="0" y="5652120"/>
            <a:ext cx="4262438" cy="261610"/>
          </a:xfrm>
          <a:prstGeom prst="rect">
            <a:avLst/>
          </a:prstGeom>
          <a:noFill/>
          <a:ln w="9525">
            <a:noFill/>
            <a:miter lim="800000"/>
            <a:headEnd/>
            <a:tailEnd/>
          </a:ln>
        </p:spPr>
        <p:txBody>
          <a:bodyPr anchor="ctr">
            <a:spAutoFit/>
          </a:bodyPr>
          <a:lstStyle/>
          <a:p>
            <a:r>
              <a:rPr lang="ja-JP" altLang="de-DE" sz="1100" b="1" dirty="0" smtClean="0">
                <a:latin typeface="Arial Unicode MS" pitchFamily="50" charset="-128"/>
                <a:ea typeface="Arial Unicode MS" pitchFamily="50" charset="-128"/>
                <a:cs typeface="Arial Unicode MS" pitchFamily="50" charset="-128"/>
              </a:rPr>
              <a:t>福岡県</a:t>
            </a:r>
            <a:r>
              <a:rPr lang="ja-JP" altLang="en-US" sz="1100" b="1" dirty="0">
                <a:latin typeface="Arial Unicode MS" pitchFamily="50" charset="-128"/>
                <a:ea typeface="Arial Unicode MS" pitchFamily="50" charset="-128"/>
                <a:cs typeface="Arial Unicode MS" pitchFamily="50" charset="-128"/>
              </a:rPr>
              <a:t>嘉穂･鞍手</a:t>
            </a:r>
            <a:r>
              <a:rPr lang="ja-JP" altLang="de-DE" sz="1100" b="1" dirty="0">
                <a:latin typeface="Arial Unicode MS" pitchFamily="50" charset="-128"/>
                <a:ea typeface="Arial Unicode MS" pitchFamily="50" charset="-128"/>
                <a:cs typeface="Arial Unicode MS" pitchFamily="50" charset="-128"/>
              </a:rPr>
              <a:t>保健福祉環境事務所　地域環境課　行</a:t>
            </a:r>
            <a:endParaRPr lang="ja-JP" altLang="de-DE" sz="1100" dirty="0">
              <a:latin typeface="Arial Unicode MS" pitchFamily="50" charset="-128"/>
              <a:ea typeface="Arial Unicode MS" pitchFamily="50" charset="-128"/>
              <a:cs typeface="Arial Unicode MS" pitchFamily="50" charset="-128"/>
            </a:endParaRPr>
          </a:p>
        </p:txBody>
      </p:sp>
      <p:sp>
        <p:nvSpPr>
          <p:cNvPr id="22" name="Rectangle 204"/>
          <p:cNvSpPr>
            <a:spLocks noChangeArrowheads="1"/>
          </p:cNvSpPr>
          <p:nvPr/>
        </p:nvSpPr>
        <p:spPr bwMode="auto">
          <a:xfrm>
            <a:off x="0" y="5868144"/>
            <a:ext cx="4437112" cy="288032"/>
          </a:xfrm>
          <a:prstGeom prst="rect">
            <a:avLst/>
          </a:prstGeom>
          <a:noFill/>
          <a:ln w="9525">
            <a:noFill/>
            <a:miter lim="800000"/>
            <a:headEnd/>
            <a:tailEnd/>
          </a:ln>
        </p:spPr>
        <p:txBody>
          <a:bodyPr lIns="74295" tIns="8890" rIns="74295" bIns="8890"/>
          <a:lstStyle/>
          <a:p>
            <a:r>
              <a:rPr lang="ja-JP" altLang="en-US" sz="1600" dirty="0">
                <a:latin typeface="Arial Unicode MS" pitchFamily="50" charset="-128"/>
                <a:ea typeface="Arial Unicode MS" pitchFamily="50" charset="-128"/>
                <a:cs typeface="Arial Unicode MS" pitchFamily="50" charset="-128"/>
              </a:rPr>
              <a:t>　</a:t>
            </a:r>
            <a:r>
              <a:rPr lang="ja-JP" altLang="en-US" sz="1600" dirty="0" smtClean="0">
                <a:latin typeface="Arial Unicode MS" pitchFamily="50" charset="-128"/>
                <a:ea typeface="Arial Unicode MS" pitchFamily="50" charset="-128"/>
                <a:cs typeface="Arial Unicode MS" pitchFamily="50" charset="-128"/>
              </a:rPr>
              <a:t>環境</a:t>
            </a:r>
            <a:r>
              <a:rPr lang="ja-JP" altLang="en-US" sz="1600" dirty="0">
                <a:latin typeface="Arial Unicode MS" pitchFamily="50" charset="-128"/>
                <a:ea typeface="Arial Unicode MS" pitchFamily="50" charset="-128"/>
                <a:cs typeface="Arial Unicode MS" pitchFamily="50" charset="-128"/>
              </a:rPr>
              <a:t>教育</a:t>
            </a:r>
            <a:r>
              <a:rPr lang="ja-JP" altLang="en-US" sz="1600" dirty="0" smtClean="0">
                <a:latin typeface="Arial Unicode MS" pitchFamily="50" charset="-128"/>
                <a:ea typeface="Arial Unicode MS" pitchFamily="50" charset="-128"/>
                <a:cs typeface="Arial Unicode MS" pitchFamily="50" charset="-128"/>
              </a:rPr>
              <a:t>セミナー＆活動発表会参加</a:t>
            </a:r>
            <a:r>
              <a:rPr lang="ja-JP" altLang="en-US" sz="1600" dirty="0">
                <a:latin typeface="Arial Unicode MS" pitchFamily="50" charset="-128"/>
                <a:ea typeface="Arial Unicode MS" pitchFamily="50" charset="-128"/>
                <a:cs typeface="Arial Unicode MS" pitchFamily="50" charset="-128"/>
              </a:rPr>
              <a:t>申込書</a:t>
            </a:r>
          </a:p>
        </p:txBody>
      </p:sp>
      <p:sp>
        <p:nvSpPr>
          <p:cNvPr id="26" name="Text Box 475"/>
          <p:cNvSpPr txBox="1">
            <a:spLocks noChangeArrowheads="1"/>
          </p:cNvSpPr>
          <p:nvPr/>
        </p:nvSpPr>
        <p:spPr bwMode="auto">
          <a:xfrm>
            <a:off x="1988840" y="4932040"/>
            <a:ext cx="4869160" cy="646331"/>
          </a:xfrm>
          <a:prstGeom prst="rect">
            <a:avLst/>
          </a:prstGeom>
          <a:noFill/>
          <a:ln w="57150" cmpd="thickThin">
            <a:noFill/>
            <a:miter lim="800000"/>
            <a:headEnd/>
            <a:tailEnd/>
          </a:ln>
        </p:spPr>
        <p:txBody>
          <a:bodyPr wrap="square">
            <a:spAutoFit/>
          </a:bodyPr>
          <a:lstStyle/>
          <a:p>
            <a:r>
              <a:rPr lang="ja-JP" altLang="en-US" sz="1200" dirty="0" smtClean="0">
                <a:latin typeface="Arial Unicode MS" pitchFamily="50" charset="-128"/>
                <a:ea typeface="Arial Unicode MS" pitchFamily="50" charset="-128"/>
                <a:cs typeface="Arial Unicode MS" pitchFamily="50" charset="-128"/>
              </a:rPr>
              <a:t>事務局</a:t>
            </a:r>
            <a:r>
              <a:rPr lang="en-US" altLang="ja-JP" sz="1200" dirty="0">
                <a:latin typeface="Arial Unicode MS" pitchFamily="50" charset="-128"/>
                <a:ea typeface="Arial Unicode MS" pitchFamily="50" charset="-128"/>
                <a:cs typeface="Arial Unicode MS" pitchFamily="50" charset="-128"/>
              </a:rPr>
              <a:t>/</a:t>
            </a:r>
            <a:r>
              <a:rPr lang="ja-JP" altLang="en-US" sz="1200" dirty="0">
                <a:latin typeface="Arial Unicode MS" pitchFamily="50" charset="-128"/>
                <a:ea typeface="Arial Unicode MS" pitchFamily="50" charset="-128"/>
                <a:cs typeface="Arial Unicode MS" pitchFamily="50" charset="-128"/>
              </a:rPr>
              <a:t>福岡県嘉穂・鞍手保健福祉環境事務所　地域環境課　</a:t>
            </a:r>
            <a:endParaRPr lang="en-US" altLang="ja-JP" sz="1200" dirty="0">
              <a:latin typeface="Arial Unicode MS" pitchFamily="50" charset="-128"/>
              <a:ea typeface="Arial Unicode MS" pitchFamily="50" charset="-128"/>
              <a:cs typeface="Arial Unicode MS" pitchFamily="50" charset="-128"/>
            </a:endParaRPr>
          </a:p>
          <a:p>
            <a:r>
              <a:rPr lang="ja-JP" altLang="en-US" sz="1200" dirty="0">
                <a:latin typeface="Arial Unicode MS" pitchFamily="50" charset="-128"/>
                <a:ea typeface="Arial Unicode MS" pitchFamily="50" charset="-128"/>
                <a:cs typeface="Arial Unicode MS" pitchFamily="50" charset="-128"/>
              </a:rPr>
              <a:t> </a:t>
            </a:r>
            <a:r>
              <a:rPr lang="ja-JP" altLang="en-US" sz="1200" dirty="0" smtClean="0">
                <a:latin typeface="Arial Unicode MS" pitchFamily="50" charset="-128"/>
                <a:ea typeface="Arial Unicode MS" pitchFamily="50" charset="-128"/>
                <a:cs typeface="Arial Unicode MS" pitchFamily="50" charset="-128"/>
              </a:rPr>
              <a:t>　　　</a:t>
            </a:r>
            <a:r>
              <a:rPr lang="ja-JP" altLang="en-US" sz="1200" u="sng" dirty="0" smtClean="0">
                <a:latin typeface="Arial Unicode MS" pitchFamily="50" charset="-128"/>
                <a:ea typeface="Arial Unicode MS" pitchFamily="50" charset="-128"/>
                <a:cs typeface="Arial Unicode MS" pitchFamily="50" charset="-128"/>
              </a:rPr>
              <a:t>ＴＥＬ</a:t>
            </a:r>
            <a:r>
              <a:rPr lang="ja-JP" altLang="en-US" sz="1200" u="sng" dirty="0">
                <a:latin typeface="Arial Unicode MS" pitchFamily="50" charset="-128"/>
                <a:ea typeface="Arial Unicode MS" pitchFamily="50" charset="-128"/>
                <a:cs typeface="Arial Unicode MS" pitchFamily="50" charset="-128"/>
              </a:rPr>
              <a:t>：</a:t>
            </a:r>
            <a:r>
              <a:rPr lang="en-US" altLang="ja-JP" sz="1200" u="sng" dirty="0">
                <a:latin typeface="Arial Unicode MS" pitchFamily="50" charset="-128"/>
                <a:ea typeface="Arial Unicode MS" pitchFamily="50" charset="-128"/>
                <a:cs typeface="Arial Unicode MS" pitchFamily="50" charset="-128"/>
              </a:rPr>
              <a:t>0948-21-4975</a:t>
            </a:r>
            <a:r>
              <a:rPr lang="ja-JP" altLang="en-US" sz="1200" dirty="0">
                <a:latin typeface="Arial Unicode MS" pitchFamily="50" charset="-128"/>
                <a:ea typeface="Arial Unicode MS" pitchFamily="50" charset="-128"/>
                <a:cs typeface="Arial Unicode MS" pitchFamily="50" charset="-128"/>
              </a:rPr>
              <a:t>　　</a:t>
            </a:r>
            <a:r>
              <a:rPr lang="en-US" altLang="ja-JP" sz="1200" u="sng" dirty="0">
                <a:latin typeface="Arial Unicode MS" pitchFamily="50" charset="-128"/>
                <a:ea typeface="Arial Unicode MS" pitchFamily="50" charset="-128"/>
                <a:cs typeface="Arial Unicode MS" pitchFamily="50" charset="-128"/>
              </a:rPr>
              <a:t>FAX:0948-23-4162</a:t>
            </a:r>
            <a:r>
              <a:rPr lang="ja-JP" altLang="en-US" sz="1200" dirty="0">
                <a:latin typeface="Arial Unicode MS" pitchFamily="50" charset="-128"/>
                <a:ea typeface="Arial Unicode MS" pitchFamily="50" charset="-128"/>
                <a:cs typeface="Arial Unicode MS" pitchFamily="50" charset="-128"/>
              </a:rPr>
              <a:t>　  </a:t>
            </a:r>
            <a:endParaRPr lang="en-US" altLang="ja-JP" sz="1200" dirty="0" smtClean="0">
              <a:latin typeface="Arial Unicode MS" pitchFamily="50" charset="-128"/>
              <a:ea typeface="Arial Unicode MS" pitchFamily="50" charset="-128"/>
              <a:cs typeface="Arial Unicode MS" pitchFamily="50" charset="-128"/>
            </a:endParaRPr>
          </a:p>
          <a:p>
            <a:r>
              <a:rPr lang="ja-JP" altLang="en-US" sz="1200" dirty="0" smtClean="0">
                <a:latin typeface="Arial Unicode MS" pitchFamily="50" charset="-128"/>
                <a:ea typeface="Arial Unicode MS" pitchFamily="50" charset="-128"/>
                <a:cs typeface="Arial Unicode MS" pitchFamily="50" charset="-128"/>
              </a:rPr>
              <a:t>　　　</a:t>
            </a:r>
            <a:r>
              <a:rPr lang="ja-JP" altLang="en-US" sz="1200" u="sng" dirty="0" smtClean="0">
                <a:latin typeface="Arial Unicode MS" pitchFamily="50" charset="-128"/>
                <a:ea typeface="Arial Unicode MS" pitchFamily="50" charset="-128"/>
                <a:cs typeface="Arial Unicode MS" pitchFamily="50" charset="-128"/>
              </a:rPr>
              <a:t>メールアドレス</a:t>
            </a:r>
            <a:r>
              <a:rPr lang="ja-JP" altLang="en-US" sz="1200" u="sng" dirty="0">
                <a:latin typeface="Arial Unicode MS" pitchFamily="50" charset="-128"/>
                <a:ea typeface="Arial Unicode MS" pitchFamily="50" charset="-128"/>
                <a:cs typeface="Arial Unicode MS" pitchFamily="50" charset="-128"/>
              </a:rPr>
              <a:t>：</a:t>
            </a:r>
            <a:r>
              <a:rPr lang="en-US" altLang="ja-JP" sz="1200" u="sng" dirty="0" smtClean="0">
                <a:latin typeface="Arial Unicode MS" pitchFamily="50" charset="-128"/>
                <a:ea typeface="Arial Unicode MS" pitchFamily="50" charset="-128"/>
                <a:cs typeface="Arial Unicode MS" pitchFamily="50" charset="-128"/>
                <a:hlinkClick r:id="rId5"/>
              </a:rPr>
              <a:t>kahokurate-hhe@pref.fukuoka.lg.jp</a:t>
            </a:r>
            <a:endParaRPr lang="ja-JP" altLang="en-US" sz="1200" dirty="0">
              <a:latin typeface="Arial Unicode MS" pitchFamily="50" charset="-128"/>
              <a:ea typeface="Arial Unicode MS" pitchFamily="50" charset="-128"/>
              <a:cs typeface="Arial Unicode MS" pitchFamily="50" charset="-128"/>
            </a:endParaRPr>
          </a:p>
        </p:txBody>
      </p:sp>
      <p:graphicFrame>
        <p:nvGraphicFramePr>
          <p:cNvPr id="27" name="表 26"/>
          <p:cNvGraphicFramePr>
            <a:graphicFrameLocks noGrp="1"/>
          </p:cNvGraphicFramePr>
          <p:nvPr/>
        </p:nvGraphicFramePr>
        <p:xfrm>
          <a:off x="0" y="6156176"/>
          <a:ext cx="4437112" cy="2987823"/>
        </p:xfrm>
        <a:graphic>
          <a:graphicData uri="http://schemas.openxmlformats.org/drawingml/2006/table">
            <a:tbl>
              <a:tblPr/>
              <a:tblGrid>
                <a:gridCol w="1278491"/>
                <a:gridCol w="3158621"/>
              </a:tblGrid>
              <a:tr h="198799">
                <a:tc rowSpan="2">
                  <a:txBody>
                    <a:bodyPr/>
                    <a:lstStyle/>
                    <a:p>
                      <a:pPr algn="l" fontAlgn="ctr"/>
                      <a:r>
                        <a:rPr lang="ja-JP" altLang="en-US" sz="1100" b="0" i="0" u="none" strike="noStrike" dirty="0" smtClean="0">
                          <a:solidFill>
                            <a:srgbClr val="000000"/>
                          </a:solidFill>
                          <a:latin typeface="Arial Unicode MS" pitchFamily="50" charset="-128"/>
                          <a:ea typeface="Arial Unicode MS" pitchFamily="50" charset="-128"/>
                          <a:cs typeface="Arial Unicode MS" pitchFamily="50" charset="-128"/>
                        </a:rPr>
                        <a:t>氏名</a:t>
                      </a:r>
                      <a:endParaRPr lang="ja-JP" altLang="en-US" sz="1100" b="0" i="0" u="none" strike="noStrike" dirty="0">
                        <a:solidFill>
                          <a:srgbClr val="000000"/>
                        </a:solidFill>
                        <a:latin typeface="Arial Unicode MS" pitchFamily="50" charset="-128"/>
                        <a:ea typeface="Arial Unicode MS" pitchFamily="50" charset="-128"/>
                        <a:cs typeface="Arial Unicode MS" pitchFamily="50" charset="-128"/>
                      </a:endParaRPr>
                    </a:p>
                  </a:txBody>
                  <a:tcPr marL="9293" marR="9293" marT="9293"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a:solidFill>
                            <a:srgbClr val="000000"/>
                          </a:solidFill>
                          <a:latin typeface="Arial Unicode MS" pitchFamily="50" charset="-128"/>
                          <a:ea typeface="Arial Unicode MS" pitchFamily="50" charset="-128"/>
                          <a:cs typeface="Arial Unicode MS" pitchFamily="50" charset="-128"/>
                        </a:rPr>
                        <a:t>フリガナ</a:t>
                      </a:r>
                    </a:p>
                  </a:txBody>
                  <a:tcPr marL="9293" marR="9293" marT="9293"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98799">
                <a:tc vMerge="1">
                  <a:txBody>
                    <a:bodyPr/>
                    <a:lstStyle/>
                    <a:p>
                      <a:endParaRPr kumimoji="1" lang="ja-JP" altLang="en-US"/>
                    </a:p>
                  </a:txBody>
                  <a:tcPr/>
                </a:tc>
                <a:tc>
                  <a:txBody>
                    <a:bodyPr/>
                    <a:lstStyle/>
                    <a:p>
                      <a:pPr algn="l" fontAlgn="ctr"/>
                      <a:r>
                        <a:rPr lang="ja-JP" altLang="en-US" sz="1100" b="0" i="0" u="none" strike="noStrike">
                          <a:solidFill>
                            <a:srgbClr val="000000"/>
                          </a:solidFill>
                          <a:latin typeface="Arial Unicode MS" pitchFamily="50" charset="-128"/>
                          <a:ea typeface="Arial Unicode MS" pitchFamily="50" charset="-128"/>
                          <a:cs typeface="Arial Unicode MS" pitchFamily="50" charset="-128"/>
                        </a:rPr>
                        <a:t>　</a:t>
                      </a:r>
                    </a:p>
                  </a:txBody>
                  <a:tcPr marL="9293" marR="9293" marT="9293"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98799">
                <a:tc rowSpan="2">
                  <a:txBody>
                    <a:bodyPr/>
                    <a:lstStyle/>
                    <a:p>
                      <a:pPr algn="l" fontAlgn="ctr"/>
                      <a:r>
                        <a:rPr lang="ja-JP" altLang="en-US" sz="1100" b="0" i="0" u="none" strike="noStrike" dirty="0">
                          <a:solidFill>
                            <a:srgbClr val="000000"/>
                          </a:solidFill>
                          <a:latin typeface="Arial Unicode MS" pitchFamily="50" charset="-128"/>
                          <a:ea typeface="Arial Unicode MS" pitchFamily="50" charset="-128"/>
                          <a:cs typeface="Arial Unicode MS" pitchFamily="50" charset="-128"/>
                        </a:rPr>
                        <a:t>住所</a:t>
                      </a:r>
                    </a:p>
                  </a:txBody>
                  <a:tcPr marL="9293" marR="9293" marT="9293"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latin typeface="Arial Unicode MS" pitchFamily="50" charset="-128"/>
                          <a:ea typeface="Arial Unicode MS" pitchFamily="50" charset="-128"/>
                          <a:cs typeface="Arial Unicode MS" pitchFamily="50" charset="-128"/>
                        </a:rPr>
                        <a:t>〒</a:t>
                      </a:r>
                    </a:p>
                  </a:txBody>
                  <a:tcPr marL="9293" marR="9293" marT="9293"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98799">
                <a:tc vMerge="1">
                  <a:txBody>
                    <a:bodyPr/>
                    <a:lstStyle/>
                    <a:p>
                      <a:endParaRPr kumimoji="1" lang="ja-JP" altLang="en-US"/>
                    </a:p>
                  </a:txBody>
                  <a:tcPr/>
                </a:tc>
                <a:tc>
                  <a:txBody>
                    <a:bodyPr/>
                    <a:lstStyle/>
                    <a:p>
                      <a:pPr algn="l" fontAlgn="ctr"/>
                      <a:r>
                        <a:rPr lang="ja-JP" altLang="en-US" sz="1100" b="0" i="0" u="none" strike="noStrike">
                          <a:solidFill>
                            <a:srgbClr val="000000"/>
                          </a:solidFill>
                          <a:latin typeface="Arial Unicode MS" pitchFamily="50" charset="-128"/>
                          <a:ea typeface="Arial Unicode MS" pitchFamily="50" charset="-128"/>
                          <a:cs typeface="Arial Unicode MS" pitchFamily="50" charset="-128"/>
                        </a:rPr>
                        <a:t>　</a:t>
                      </a:r>
                    </a:p>
                  </a:txBody>
                  <a:tcPr marL="9293" marR="9293" marT="9293"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337983">
                <a:tc>
                  <a:txBody>
                    <a:bodyPr/>
                    <a:lstStyle/>
                    <a:p>
                      <a:pPr algn="l" fontAlgn="ctr"/>
                      <a:r>
                        <a:rPr lang="ja-JP" altLang="en-US" sz="1100" b="0" i="0" u="none" strike="noStrike" dirty="0" smtClean="0">
                          <a:solidFill>
                            <a:srgbClr val="000000"/>
                          </a:solidFill>
                          <a:latin typeface="Arial Unicode MS" pitchFamily="50" charset="-128"/>
                          <a:ea typeface="Arial Unicode MS" pitchFamily="50" charset="-128"/>
                          <a:cs typeface="Arial Unicode MS" pitchFamily="50" charset="-128"/>
                        </a:rPr>
                        <a:t>所属</a:t>
                      </a:r>
                      <a:r>
                        <a:rPr lang="ja-JP" altLang="en-US" sz="1100" b="0" i="0" u="none" strike="noStrike" dirty="0">
                          <a:solidFill>
                            <a:srgbClr val="000000"/>
                          </a:solidFill>
                          <a:latin typeface="Arial Unicode MS" pitchFamily="50" charset="-128"/>
                          <a:ea typeface="Arial Unicode MS" pitchFamily="50" charset="-128"/>
                          <a:cs typeface="Arial Unicode MS" pitchFamily="50" charset="-128"/>
                        </a:rPr>
                        <a:t>・団体名等</a:t>
                      </a:r>
                    </a:p>
                  </a:txBody>
                  <a:tcPr marL="9293" marR="9293" marT="9293"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latin typeface="Arial Unicode MS" pitchFamily="50" charset="-128"/>
                          <a:ea typeface="Arial Unicode MS" pitchFamily="50" charset="-128"/>
                          <a:cs typeface="Arial Unicode MS" pitchFamily="50" charset="-128"/>
                        </a:rPr>
                        <a:t>　</a:t>
                      </a:r>
                    </a:p>
                  </a:txBody>
                  <a:tcPr marL="9293" marR="9293" marT="9293"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6857">
                <a:tc>
                  <a:txBody>
                    <a:bodyPr/>
                    <a:lstStyle/>
                    <a:p>
                      <a:pPr algn="l" fontAlgn="ctr"/>
                      <a:r>
                        <a:rPr lang="ja-JP" altLang="en-US" sz="1100" b="0" i="0" u="none" strike="noStrike">
                          <a:solidFill>
                            <a:srgbClr val="000000"/>
                          </a:solidFill>
                          <a:latin typeface="Arial Unicode MS" pitchFamily="50" charset="-128"/>
                          <a:ea typeface="Arial Unicode MS" pitchFamily="50" charset="-128"/>
                          <a:cs typeface="Arial Unicode MS" pitchFamily="50" charset="-128"/>
                        </a:rPr>
                        <a:t>電話番号</a:t>
                      </a:r>
                    </a:p>
                  </a:txBody>
                  <a:tcPr marL="9293" marR="9293" marT="9293"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latin typeface="Arial Unicode MS" pitchFamily="50" charset="-128"/>
                          <a:ea typeface="Arial Unicode MS" pitchFamily="50" charset="-128"/>
                          <a:cs typeface="Arial Unicode MS" pitchFamily="50" charset="-128"/>
                        </a:rPr>
                        <a:t>　</a:t>
                      </a:r>
                    </a:p>
                  </a:txBody>
                  <a:tcPr marL="9293" marR="9293" marT="9293"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6956">
                <a:tc>
                  <a:txBody>
                    <a:bodyPr/>
                    <a:lstStyle/>
                    <a:p>
                      <a:pPr algn="l" fontAlgn="ctr"/>
                      <a:r>
                        <a:rPr lang="en-US" sz="1100" b="0" i="0" u="none" strike="noStrike">
                          <a:solidFill>
                            <a:srgbClr val="000000"/>
                          </a:solidFill>
                          <a:latin typeface="Arial Unicode MS" pitchFamily="50" charset="-128"/>
                          <a:ea typeface="Arial Unicode MS" pitchFamily="50" charset="-128"/>
                          <a:cs typeface="Arial Unicode MS" pitchFamily="50" charset="-128"/>
                        </a:rPr>
                        <a:t>FAX</a:t>
                      </a:r>
                      <a:r>
                        <a:rPr lang="ja-JP" altLang="en-US" sz="1100" b="0" i="0" u="none" strike="noStrike">
                          <a:solidFill>
                            <a:srgbClr val="000000"/>
                          </a:solidFill>
                          <a:latin typeface="Arial Unicode MS" pitchFamily="50" charset="-128"/>
                          <a:ea typeface="Arial Unicode MS" pitchFamily="50" charset="-128"/>
                          <a:cs typeface="Arial Unicode MS" pitchFamily="50" charset="-128"/>
                        </a:rPr>
                        <a:t>番号</a:t>
                      </a:r>
                    </a:p>
                  </a:txBody>
                  <a:tcPr marL="9293" marR="9293" marT="9293"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latin typeface="Arial Unicode MS" pitchFamily="50" charset="-128"/>
                          <a:ea typeface="Arial Unicode MS" pitchFamily="50" charset="-128"/>
                          <a:cs typeface="Arial Unicode MS" pitchFamily="50" charset="-128"/>
                        </a:rPr>
                        <a:t>　</a:t>
                      </a:r>
                    </a:p>
                  </a:txBody>
                  <a:tcPr marL="9293" marR="9293" marT="9293"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6956">
                <a:tc>
                  <a:txBody>
                    <a:bodyPr/>
                    <a:lstStyle/>
                    <a:p>
                      <a:pPr algn="l" fontAlgn="ctr"/>
                      <a:r>
                        <a:rPr lang="ja-JP" altLang="en-US" sz="1100" b="0" i="0" u="none" strike="noStrike">
                          <a:solidFill>
                            <a:srgbClr val="000000"/>
                          </a:solidFill>
                          <a:latin typeface="Arial Unicode MS" pitchFamily="50" charset="-128"/>
                          <a:ea typeface="Arial Unicode MS" pitchFamily="50" charset="-128"/>
                          <a:cs typeface="Arial Unicode MS" pitchFamily="50" charset="-128"/>
                        </a:rPr>
                        <a:t>メールアドレス</a:t>
                      </a:r>
                    </a:p>
                  </a:txBody>
                  <a:tcPr marL="9293" marR="9293" marT="9293"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latin typeface="Arial Unicode MS" pitchFamily="50" charset="-128"/>
                          <a:ea typeface="Arial Unicode MS" pitchFamily="50" charset="-128"/>
                          <a:cs typeface="Arial Unicode MS" pitchFamily="50" charset="-128"/>
                        </a:rPr>
                        <a:t>　</a:t>
                      </a:r>
                    </a:p>
                  </a:txBody>
                  <a:tcPr marL="9293" marR="9293" marT="9293"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63875">
                <a:tc gridSpan="2">
                  <a:txBody>
                    <a:bodyPr/>
                    <a:lstStyle/>
                    <a:p>
                      <a:pPr algn="l" fontAlgn="ctr"/>
                      <a:r>
                        <a:rPr lang="en-US" altLang="ja-JP" sz="1100" b="0" i="0" u="none" strike="noStrike" dirty="0">
                          <a:solidFill>
                            <a:srgbClr val="000000"/>
                          </a:solidFill>
                          <a:latin typeface="Arial Unicode MS" pitchFamily="50" charset="-128"/>
                          <a:ea typeface="Arial Unicode MS" pitchFamily="50" charset="-128"/>
                          <a:cs typeface="Arial Unicode MS" pitchFamily="50" charset="-128"/>
                        </a:rPr>
                        <a:t>※</a:t>
                      </a:r>
                      <a:r>
                        <a:rPr lang="ja-JP" altLang="en-US" sz="1100" b="0" i="0" u="none" strike="noStrike" dirty="0">
                          <a:solidFill>
                            <a:srgbClr val="000000"/>
                          </a:solidFill>
                          <a:latin typeface="Arial Unicode MS" pitchFamily="50" charset="-128"/>
                          <a:ea typeface="Arial Unicode MS" pitchFamily="50" charset="-128"/>
                          <a:cs typeface="Arial Unicode MS" pitchFamily="50" charset="-128"/>
                        </a:rPr>
                        <a:t>会場に団体活動紹介のパネルやチラシを置くことができます。</a:t>
                      </a:r>
                      <a:br>
                        <a:rPr lang="ja-JP" altLang="en-US" sz="1100" b="0" i="0" u="none" strike="noStrike" dirty="0">
                          <a:solidFill>
                            <a:srgbClr val="000000"/>
                          </a:solidFill>
                          <a:latin typeface="Arial Unicode MS" pitchFamily="50" charset="-128"/>
                          <a:ea typeface="Arial Unicode MS" pitchFamily="50" charset="-128"/>
                          <a:cs typeface="Arial Unicode MS" pitchFamily="50" charset="-128"/>
                        </a:rPr>
                      </a:br>
                      <a:r>
                        <a:rPr lang="ja-JP" altLang="en-US" sz="1100" b="0" i="0" u="none" strike="noStrike" dirty="0">
                          <a:solidFill>
                            <a:srgbClr val="000000"/>
                          </a:solidFill>
                          <a:latin typeface="Arial Unicode MS" pitchFamily="50" charset="-128"/>
                          <a:ea typeface="Arial Unicode MS" pitchFamily="50" charset="-128"/>
                          <a:cs typeface="Arial Unicode MS" pitchFamily="50" charset="-128"/>
                        </a:rPr>
                        <a:t>　希望の有無について○で囲んでください。</a:t>
                      </a:r>
                      <a:br>
                        <a:rPr lang="ja-JP" altLang="en-US" sz="1100" b="0" i="0" u="none" strike="noStrike" dirty="0">
                          <a:solidFill>
                            <a:srgbClr val="000000"/>
                          </a:solidFill>
                          <a:latin typeface="Arial Unicode MS" pitchFamily="50" charset="-128"/>
                          <a:ea typeface="Arial Unicode MS" pitchFamily="50" charset="-128"/>
                          <a:cs typeface="Arial Unicode MS" pitchFamily="50" charset="-128"/>
                        </a:rPr>
                      </a:br>
                      <a:r>
                        <a:rPr lang="ja-JP" altLang="en-US" sz="1100" b="0" i="0" u="none" strike="noStrike" dirty="0">
                          <a:solidFill>
                            <a:srgbClr val="000000"/>
                          </a:solidFill>
                          <a:latin typeface="Arial Unicode MS" pitchFamily="50" charset="-128"/>
                          <a:ea typeface="Arial Unicode MS" pitchFamily="50" charset="-128"/>
                          <a:cs typeface="Arial Unicode MS" pitchFamily="50" charset="-128"/>
                        </a:rPr>
                        <a:t>　　　①パネル展示　　　</a:t>
                      </a:r>
                      <a:r>
                        <a:rPr lang="ja-JP" altLang="en-US" sz="1100" b="0" i="0" u="none" strike="noStrike" dirty="0" smtClean="0">
                          <a:solidFill>
                            <a:srgbClr val="000000"/>
                          </a:solidFill>
                          <a:latin typeface="Arial Unicode MS" pitchFamily="50" charset="-128"/>
                          <a:ea typeface="Arial Unicode MS" pitchFamily="50" charset="-128"/>
                          <a:cs typeface="Arial Unicode MS" pitchFamily="50" charset="-128"/>
                        </a:rPr>
                        <a:t>　する</a:t>
                      </a:r>
                      <a:r>
                        <a:rPr lang="ja-JP" altLang="en-US" sz="1100" b="0" i="0" u="none" strike="noStrike" dirty="0">
                          <a:solidFill>
                            <a:srgbClr val="000000"/>
                          </a:solidFill>
                          <a:latin typeface="Arial Unicode MS" pitchFamily="50" charset="-128"/>
                          <a:ea typeface="Arial Unicode MS" pitchFamily="50" charset="-128"/>
                          <a:cs typeface="Arial Unicode MS" pitchFamily="50" charset="-128"/>
                        </a:rPr>
                        <a:t>　　・　　しない</a:t>
                      </a:r>
                      <a:br>
                        <a:rPr lang="ja-JP" altLang="en-US" sz="1100" b="0" i="0" u="none" strike="noStrike" dirty="0">
                          <a:solidFill>
                            <a:srgbClr val="000000"/>
                          </a:solidFill>
                          <a:latin typeface="Arial Unicode MS" pitchFamily="50" charset="-128"/>
                          <a:ea typeface="Arial Unicode MS" pitchFamily="50" charset="-128"/>
                          <a:cs typeface="Arial Unicode MS" pitchFamily="50" charset="-128"/>
                        </a:rPr>
                      </a:br>
                      <a:r>
                        <a:rPr lang="ja-JP" altLang="en-US" sz="1100" b="0" i="0" u="none" strike="noStrike" dirty="0">
                          <a:solidFill>
                            <a:srgbClr val="000000"/>
                          </a:solidFill>
                          <a:latin typeface="Arial Unicode MS" pitchFamily="50" charset="-128"/>
                          <a:ea typeface="Arial Unicode MS" pitchFamily="50" charset="-128"/>
                          <a:cs typeface="Arial Unicode MS" pitchFamily="50" charset="-128"/>
                        </a:rPr>
                        <a:t>　　　②チラシ</a:t>
                      </a:r>
                      <a:r>
                        <a:rPr lang="ja-JP" altLang="en-US" sz="1100" b="0" i="0" u="none" strike="noStrike" dirty="0" smtClean="0">
                          <a:solidFill>
                            <a:srgbClr val="000000"/>
                          </a:solidFill>
                          <a:latin typeface="Arial Unicode MS" pitchFamily="50" charset="-128"/>
                          <a:ea typeface="Arial Unicode MS" pitchFamily="50" charset="-128"/>
                          <a:cs typeface="Arial Unicode MS" pitchFamily="50" charset="-128"/>
                        </a:rPr>
                        <a:t>配架</a:t>
                      </a:r>
                      <a:r>
                        <a:rPr lang="ja-JP" altLang="en-US" sz="1100" b="0" i="0" u="none" strike="noStrike" dirty="0">
                          <a:solidFill>
                            <a:srgbClr val="000000"/>
                          </a:solidFill>
                          <a:latin typeface="Arial Unicode MS" pitchFamily="50" charset="-128"/>
                          <a:ea typeface="Arial Unicode MS" pitchFamily="50" charset="-128"/>
                          <a:cs typeface="Arial Unicode MS" pitchFamily="50" charset="-128"/>
                        </a:rPr>
                        <a:t>　</a:t>
                      </a:r>
                      <a:r>
                        <a:rPr lang="ja-JP" altLang="en-US" sz="1100" b="0" i="0" u="none" strike="noStrike" dirty="0" smtClean="0">
                          <a:solidFill>
                            <a:srgbClr val="000000"/>
                          </a:solidFill>
                          <a:latin typeface="Arial Unicode MS" pitchFamily="50" charset="-128"/>
                          <a:ea typeface="Arial Unicode MS" pitchFamily="50" charset="-128"/>
                          <a:cs typeface="Arial Unicode MS" pitchFamily="50" charset="-128"/>
                        </a:rPr>
                        <a:t>　　　する</a:t>
                      </a:r>
                      <a:r>
                        <a:rPr lang="ja-JP" altLang="en-US" sz="1100" b="0" i="0" u="none" strike="noStrike" dirty="0">
                          <a:solidFill>
                            <a:srgbClr val="000000"/>
                          </a:solidFill>
                          <a:latin typeface="Arial Unicode MS" pitchFamily="50" charset="-128"/>
                          <a:ea typeface="Arial Unicode MS" pitchFamily="50" charset="-128"/>
                          <a:cs typeface="Arial Unicode MS" pitchFamily="50" charset="-128"/>
                        </a:rPr>
                        <a:t>　</a:t>
                      </a:r>
                      <a:r>
                        <a:rPr lang="ja-JP" altLang="en-US" sz="1100" b="0" i="0" u="none" strike="noStrike" dirty="0" smtClean="0">
                          <a:solidFill>
                            <a:srgbClr val="000000"/>
                          </a:solidFill>
                          <a:latin typeface="Arial Unicode MS" pitchFamily="50" charset="-128"/>
                          <a:ea typeface="Arial Unicode MS" pitchFamily="50" charset="-128"/>
                          <a:cs typeface="Arial Unicode MS" pitchFamily="50" charset="-128"/>
                        </a:rPr>
                        <a:t>　・　　しない</a:t>
                      </a:r>
                      <a:endParaRPr lang="ja-JP" altLang="en-US" sz="1100" b="0" i="0" u="none" strike="noStrike" dirty="0">
                        <a:solidFill>
                          <a:srgbClr val="000000"/>
                        </a:solidFill>
                        <a:latin typeface="Arial Unicode MS" pitchFamily="50" charset="-128"/>
                        <a:ea typeface="Arial Unicode MS" pitchFamily="50" charset="-128"/>
                        <a:cs typeface="Arial Unicode MS" pitchFamily="50" charset="-128"/>
                      </a:endParaRPr>
                    </a:p>
                  </a:txBody>
                  <a:tcPr marL="9293" marR="9293" marT="9293"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kumimoji="1" lang="ja-JP" altLang="en-US"/>
                    </a:p>
                  </a:txBody>
                  <a:tcPr/>
                </a:tc>
              </a:tr>
            </a:tbl>
          </a:graphicData>
        </a:graphic>
      </p:graphicFrame>
      <p:grpSp>
        <p:nvGrpSpPr>
          <p:cNvPr id="8" name="グループ化 17"/>
          <p:cNvGrpSpPr/>
          <p:nvPr/>
        </p:nvGrpSpPr>
        <p:grpSpPr>
          <a:xfrm>
            <a:off x="0" y="0"/>
            <a:ext cx="6858000" cy="360036"/>
            <a:chOff x="4122737" y="4139948"/>
            <a:chExt cx="2735263" cy="431804"/>
          </a:xfrm>
        </p:grpSpPr>
        <p:sp>
          <p:nvSpPr>
            <p:cNvPr id="19" name="角丸四角形 18"/>
            <p:cNvSpPr/>
            <p:nvPr/>
          </p:nvSpPr>
          <p:spPr>
            <a:xfrm>
              <a:off x="4122737" y="4139952"/>
              <a:ext cx="2735263" cy="431800"/>
            </a:xfrm>
            <a:prstGeom prst="roundRect">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Arial Unicode MS" pitchFamily="50" charset="-128"/>
                <a:ea typeface="Arial Unicode MS" pitchFamily="50" charset="-128"/>
                <a:cs typeface="Arial Unicode MS" pitchFamily="50" charset="-128"/>
              </a:endParaRPr>
            </a:p>
          </p:txBody>
        </p:sp>
        <p:sp>
          <p:nvSpPr>
            <p:cNvPr id="25" name="テキスト ボックス 2"/>
            <p:cNvSpPr txBox="1">
              <a:spLocks noChangeArrowheads="1"/>
            </p:cNvSpPr>
            <p:nvPr/>
          </p:nvSpPr>
          <p:spPr bwMode="auto">
            <a:xfrm>
              <a:off x="4311377" y="4139948"/>
              <a:ext cx="2063359" cy="406040"/>
            </a:xfrm>
            <a:prstGeom prst="rect">
              <a:avLst/>
            </a:prstGeom>
            <a:noFill/>
            <a:ln w="9525">
              <a:noFill/>
              <a:miter lim="800000"/>
              <a:headEnd/>
              <a:tailEnd/>
            </a:ln>
          </p:spPr>
          <p:txBody>
            <a:bodyPr wrap="square">
              <a:spAutoFit/>
            </a:bodyPr>
            <a:lstStyle/>
            <a:p>
              <a:r>
                <a:rPr lang="ja-JP" altLang="en-US" sz="1600" dirty="0" smtClean="0">
                  <a:solidFill>
                    <a:schemeClr val="bg1"/>
                  </a:solidFill>
                  <a:latin typeface="Arial Unicode MS" pitchFamily="50" charset="-128"/>
                  <a:ea typeface="Arial Unicode MS" pitchFamily="50" charset="-128"/>
                  <a:cs typeface="Arial Unicode MS" pitchFamily="50" charset="-128"/>
                </a:rPr>
                <a:t>予定プログラム</a:t>
              </a:r>
              <a:endParaRPr lang="ja-JP" altLang="en-US" sz="1600" dirty="0">
                <a:solidFill>
                  <a:schemeClr val="bg1"/>
                </a:solidFill>
                <a:latin typeface="Arial Unicode MS" pitchFamily="50" charset="-128"/>
                <a:ea typeface="Arial Unicode MS" pitchFamily="50" charset="-128"/>
                <a:cs typeface="Arial Unicode MS" pitchFamily="50" charset="-128"/>
              </a:endParaRPr>
            </a:p>
          </p:txBody>
        </p:sp>
      </p:grpSp>
      <p:grpSp>
        <p:nvGrpSpPr>
          <p:cNvPr id="9" name="グループ化 44"/>
          <p:cNvGrpSpPr/>
          <p:nvPr/>
        </p:nvGrpSpPr>
        <p:grpSpPr>
          <a:xfrm>
            <a:off x="692696" y="899592"/>
            <a:ext cx="1296144" cy="360040"/>
            <a:chOff x="-891480" y="1907704"/>
            <a:chExt cx="1728192" cy="432048"/>
          </a:xfrm>
        </p:grpSpPr>
        <p:sp>
          <p:nvSpPr>
            <p:cNvPr id="42" name="ホームベース 41"/>
            <p:cNvSpPr/>
            <p:nvPr/>
          </p:nvSpPr>
          <p:spPr>
            <a:xfrm>
              <a:off x="-891480" y="1907704"/>
              <a:ext cx="1728192" cy="432048"/>
            </a:xfrm>
            <a:prstGeom prst="homePlate">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Arial Unicode MS" pitchFamily="50" charset="-128"/>
                <a:ea typeface="Arial Unicode MS" pitchFamily="50" charset="-128"/>
                <a:cs typeface="Arial Unicode MS" pitchFamily="50" charset="-128"/>
              </a:endParaRPr>
            </a:p>
          </p:txBody>
        </p:sp>
        <p:sp>
          <p:nvSpPr>
            <p:cNvPr id="44" name="テキスト ボックス 43"/>
            <p:cNvSpPr txBox="1"/>
            <p:nvPr/>
          </p:nvSpPr>
          <p:spPr>
            <a:xfrm>
              <a:off x="-819472" y="1907704"/>
              <a:ext cx="1452867" cy="406265"/>
            </a:xfrm>
            <a:prstGeom prst="rect">
              <a:avLst/>
            </a:prstGeom>
            <a:noFill/>
          </p:spPr>
          <p:txBody>
            <a:bodyPr wrap="square" rtlCol="0">
              <a:spAutoFit/>
            </a:bodyPr>
            <a:lstStyle/>
            <a:p>
              <a:r>
                <a:rPr kumimoji="1" lang="ja-JP" altLang="en-US" sz="1600" dirty="0" smtClean="0">
                  <a:solidFill>
                    <a:schemeClr val="bg1"/>
                  </a:solidFill>
                  <a:latin typeface="Arial Unicode MS" pitchFamily="50" charset="-128"/>
                  <a:ea typeface="Arial Unicode MS" pitchFamily="50" charset="-128"/>
                  <a:cs typeface="Arial Unicode MS" pitchFamily="50" charset="-128"/>
                </a:rPr>
                <a:t>基調講演</a:t>
              </a:r>
              <a:endParaRPr kumimoji="1" lang="ja-JP" altLang="en-US" sz="1600" dirty="0">
                <a:solidFill>
                  <a:schemeClr val="bg1"/>
                </a:solidFill>
                <a:latin typeface="Arial Unicode MS" pitchFamily="50" charset="-128"/>
                <a:ea typeface="Arial Unicode MS" pitchFamily="50" charset="-128"/>
                <a:cs typeface="Arial Unicode MS" pitchFamily="50" charset="-128"/>
              </a:endParaRPr>
            </a:p>
          </p:txBody>
        </p:sp>
      </p:grpSp>
      <p:grpSp>
        <p:nvGrpSpPr>
          <p:cNvPr id="10" name="グループ化 48"/>
          <p:cNvGrpSpPr/>
          <p:nvPr/>
        </p:nvGrpSpPr>
        <p:grpSpPr>
          <a:xfrm>
            <a:off x="692696" y="1835696"/>
            <a:ext cx="1368152" cy="360038"/>
            <a:chOff x="-891480" y="1907704"/>
            <a:chExt cx="1728192" cy="432048"/>
          </a:xfrm>
        </p:grpSpPr>
        <p:sp>
          <p:nvSpPr>
            <p:cNvPr id="50" name="ホームベース 49"/>
            <p:cNvSpPr/>
            <p:nvPr/>
          </p:nvSpPr>
          <p:spPr>
            <a:xfrm>
              <a:off x="-891480" y="1907704"/>
              <a:ext cx="1728192" cy="432048"/>
            </a:xfrm>
            <a:prstGeom prst="homePlate">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Arial Unicode MS" pitchFamily="50" charset="-128"/>
                <a:ea typeface="Arial Unicode MS" pitchFamily="50" charset="-128"/>
                <a:cs typeface="Arial Unicode MS" pitchFamily="50" charset="-128"/>
              </a:endParaRPr>
            </a:p>
          </p:txBody>
        </p:sp>
        <p:sp>
          <p:nvSpPr>
            <p:cNvPr id="51" name="テキスト ボックス 50"/>
            <p:cNvSpPr txBox="1"/>
            <p:nvPr/>
          </p:nvSpPr>
          <p:spPr>
            <a:xfrm>
              <a:off x="-891480" y="1907704"/>
              <a:ext cx="1535577" cy="406267"/>
            </a:xfrm>
            <a:prstGeom prst="rect">
              <a:avLst/>
            </a:prstGeom>
            <a:noFill/>
          </p:spPr>
          <p:txBody>
            <a:bodyPr wrap="square" rtlCol="0">
              <a:spAutoFit/>
            </a:bodyPr>
            <a:lstStyle/>
            <a:p>
              <a:r>
                <a:rPr lang="ja-JP" altLang="en-US" sz="1600" dirty="0" smtClean="0">
                  <a:solidFill>
                    <a:schemeClr val="bg1"/>
                  </a:solidFill>
                  <a:latin typeface="Arial Unicode MS" pitchFamily="50" charset="-128"/>
                  <a:ea typeface="Arial Unicode MS" pitchFamily="50" charset="-128"/>
                  <a:cs typeface="Arial Unicode MS" pitchFamily="50" charset="-128"/>
                </a:rPr>
                <a:t>活動発表会</a:t>
              </a:r>
              <a:endParaRPr kumimoji="1" lang="ja-JP" altLang="en-US" sz="1600" dirty="0">
                <a:solidFill>
                  <a:schemeClr val="bg1"/>
                </a:solidFill>
                <a:latin typeface="Arial Unicode MS" pitchFamily="50" charset="-128"/>
                <a:ea typeface="Arial Unicode MS" pitchFamily="50" charset="-128"/>
                <a:cs typeface="Arial Unicode MS" pitchFamily="50" charset="-128"/>
              </a:endParaRPr>
            </a:p>
          </p:txBody>
        </p:sp>
      </p:grpSp>
      <p:grpSp>
        <p:nvGrpSpPr>
          <p:cNvPr id="11" name="グループ化 54"/>
          <p:cNvGrpSpPr/>
          <p:nvPr/>
        </p:nvGrpSpPr>
        <p:grpSpPr>
          <a:xfrm>
            <a:off x="692696" y="2843808"/>
            <a:ext cx="1512168" cy="346853"/>
            <a:chOff x="-891480" y="1907704"/>
            <a:chExt cx="1728192" cy="432048"/>
          </a:xfrm>
        </p:grpSpPr>
        <p:sp>
          <p:nvSpPr>
            <p:cNvPr id="56" name="ホームベース 55"/>
            <p:cNvSpPr/>
            <p:nvPr/>
          </p:nvSpPr>
          <p:spPr>
            <a:xfrm>
              <a:off x="-891480" y="1907704"/>
              <a:ext cx="1728192" cy="432048"/>
            </a:xfrm>
            <a:prstGeom prst="homePlate">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Arial Unicode MS" pitchFamily="50" charset="-128"/>
                <a:ea typeface="Arial Unicode MS" pitchFamily="50" charset="-128"/>
                <a:cs typeface="Arial Unicode MS" pitchFamily="50" charset="-128"/>
              </a:endParaRPr>
            </a:p>
          </p:txBody>
        </p:sp>
        <p:sp>
          <p:nvSpPr>
            <p:cNvPr id="57" name="テキスト ボックス 56"/>
            <p:cNvSpPr txBox="1"/>
            <p:nvPr/>
          </p:nvSpPr>
          <p:spPr>
            <a:xfrm>
              <a:off x="-819472" y="1907704"/>
              <a:ext cx="1656184" cy="421711"/>
            </a:xfrm>
            <a:prstGeom prst="rect">
              <a:avLst/>
            </a:prstGeom>
            <a:noFill/>
          </p:spPr>
          <p:txBody>
            <a:bodyPr wrap="square" rtlCol="0">
              <a:spAutoFit/>
            </a:bodyPr>
            <a:lstStyle/>
            <a:p>
              <a:r>
                <a:rPr lang="ja-JP" altLang="en-US" sz="1600" dirty="0" smtClean="0">
                  <a:solidFill>
                    <a:schemeClr val="bg1"/>
                  </a:solidFill>
                  <a:latin typeface="Arial Unicode MS" pitchFamily="50" charset="-128"/>
                  <a:ea typeface="Arial Unicode MS" pitchFamily="50" charset="-128"/>
                  <a:cs typeface="Arial Unicode MS" pitchFamily="50" charset="-128"/>
                </a:rPr>
                <a:t>パネル展示会</a:t>
              </a:r>
              <a:endParaRPr kumimoji="1" lang="ja-JP" altLang="en-US" sz="1600" dirty="0">
                <a:solidFill>
                  <a:schemeClr val="bg1"/>
                </a:solidFill>
                <a:latin typeface="Arial Unicode MS" pitchFamily="50" charset="-128"/>
                <a:ea typeface="Arial Unicode MS" pitchFamily="50" charset="-128"/>
                <a:cs typeface="Arial Unicode MS" pitchFamily="50" charset="-128"/>
              </a:endParaRPr>
            </a:p>
          </p:txBody>
        </p:sp>
      </p:grpSp>
      <p:cxnSp>
        <p:nvCxnSpPr>
          <p:cNvPr id="63" name="直線矢印コネクタ 62"/>
          <p:cNvCxnSpPr/>
          <p:nvPr/>
        </p:nvCxnSpPr>
        <p:spPr>
          <a:xfrm>
            <a:off x="332656" y="827584"/>
            <a:ext cx="0" cy="3024336"/>
          </a:xfrm>
          <a:prstGeom prst="straightConnector1">
            <a:avLst/>
          </a:prstGeom>
          <a:ln w="25400">
            <a:solidFill>
              <a:srgbClr val="99CC00"/>
            </a:solidFill>
            <a:tailEnd type="arrow"/>
          </a:ln>
        </p:spPr>
        <p:style>
          <a:lnRef idx="1">
            <a:schemeClr val="accent1"/>
          </a:lnRef>
          <a:fillRef idx="0">
            <a:schemeClr val="accent1"/>
          </a:fillRef>
          <a:effectRef idx="0">
            <a:schemeClr val="accent1"/>
          </a:effectRef>
          <a:fontRef idx="minor">
            <a:schemeClr val="tx1"/>
          </a:fontRef>
        </p:style>
      </p:cxnSp>
      <p:grpSp>
        <p:nvGrpSpPr>
          <p:cNvPr id="13" name="グループ化 27"/>
          <p:cNvGrpSpPr/>
          <p:nvPr/>
        </p:nvGrpSpPr>
        <p:grpSpPr>
          <a:xfrm>
            <a:off x="0" y="4499992"/>
            <a:ext cx="1844824" cy="346853"/>
            <a:chOff x="-891480" y="1907704"/>
            <a:chExt cx="1728192" cy="432048"/>
          </a:xfrm>
        </p:grpSpPr>
        <p:sp>
          <p:nvSpPr>
            <p:cNvPr id="29" name="ホームベース 28"/>
            <p:cNvSpPr/>
            <p:nvPr/>
          </p:nvSpPr>
          <p:spPr>
            <a:xfrm>
              <a:off x="-891480" y="1907704"/>
              <a:ext cx="1728192" cy="432048"/>
            </a:xfrm>
            <a:prstGeom prst="homePlate">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Arial Unicode MS" pitchFamily="50" charset="-128"/>
                <a:ea typeface="Arial Unicode MS" pitchFamily="50" charset="-128"/>
                <a:cs typeface="Arial Unicode MS" pitchFamily="50" charset="-128"/>
              </a:endParaRPr>
            </a:p>
          </p:txBody>
        </p:sp>
        <p:sp>
          <p:nvSpPr>
            <p:cNvPr id="30" name="テキスト ボックス 29"/>
            <p:cNvSpPr txBox="1"/>
            <p:nvPr/>
          </p:nvSpPr>
          <p:spPr>
            <a:xfrm>
              <a:off x="-819472" y="1907705"/>
              <a:ext cx="1452869" cy="421711"/>
            </a:xfrm>
            <a:prstGeom prst="rect">
              <a:avLst/>
            </a:prstGeom>
            <a:noFill/>
          </p:spPr>
          <p:txBody>
            <a:bodyPr wrap="square" rtlCol="0">
              <a:spAutoFit/>
            </a:bodyPr>
            <a:lstStyle/>
            <a:p>
              <a:r>
                <a:rPr lang="ja-JP" altLang="en-US" sz="1600" dirty="0" smtClean="0">
                  <a:solidFill>
                    <a:schemeClr val="bg1"/>
                  </a:solidFill>
                  <a:latin typeface="Arial Unicode MS" pitchFamily="50" charset="-128"/>
                  <a:ea typeface="Arial Unicode MS" pitchFamily="50" charset="-128"/>
                  <a:cs typeface="Arial Unicode MS" pitchFamily="50" charset="-128"/>
                </a:rPr>
                <a:t>お申込み方法</a:t>
              </a:r>
              <a:endParaRPr kumimoji="1" lang="ja-JP" altLang="en-US" sz="1600" dirty="0">
                <a:solidFill>
                  <a:schemeClr val="bg1"/>
                </a:solidFill>
                <a:latin typeface="Arial Unicode MS" pitchFamily="50" charset="-128"/>
                <a:ea typeface="Arial Unicode MS" pitchFamily="50" charset="-128"/>
                <a:cs typeface="Arial Unicode MS" pitchFamily="50" charset="-128"/>
              </a:endParaRPr>
            </a:p>
          </p:txBody>
        </p:sp>
      </p:grpSp>
      <p:grpSp>
        <p:nvGrpSpPr>
          <p:cNvPr id="14" name="グループ化 30"/>
          <p:cNvGrpSpPr/>
          <p:nvPr/>
        </p:nvGrpSpPr>
        <p:grpSpPr>
          <a:xfrm>
            <a:off x="0" y="4932040"/>
            <a:ext cx="1844824" cy="346853"/>
            <a:chOff x="-891480" y="1907704"/>
            <a:chExt cx="1728192" cy="432048"/>
          </a:xfrm>
        </p:grpSpPr>
        <p:sp>
          <p:nvSpPr>
            <p:cNvPr id="32" name="ホームベース 31"/>
            <p:cNvSpPr/>
            <p:nvPr/>
          </p:nvSpPr>
          <p:spPr>
            <a:xfrm>
              <a:off x="-891480" y="1907704"/>
              <a:ext cx="1728192" cy="432048"/>
            </a:xfrm>
            <a:prstGeom prst="homePlate">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Arial Unicode MS" pitchFamily="50" charset="-128"/>
                <a:ea typeface="Arial Unicode MS" pitchFamily="50" charset="-128"/>
                <a:cs typeface="Arial Unicode MS" pitchFamily="50" charset="-128"/>
              </a:endParaRPr>
            </a:p>
          </p:txBody>
        </p:sp>
        <p:sp>
          <p:nvSpPr>
            <p:cNvPr id="33" name="テキスト ボックス 32"/>
            <p:cNvSpPr txBox="1"/>
            <p:nvPr/>
          </p:nvSpPr>
          <p:spPr>
            <a:xfrm>
              <a:off x="-819472" y="1907704"/>
              <a:ext cx="1588728" cy="421711"/>
            </a:xfrm>
            <a:prstGeom prst="rect">
              <a:avLst/>
            </a:prstGeom>
            <a:noFill/>
          </p:spPr>
          <p:txBody>
            <a:bodyPr wrap="square" rtlCol="0">
              <a:spAutoFit/>
            </a:bodyPr>
            <a:lstStyle/>
            <a:p>
              <a:r>
                <a:rPr lang="ja-JP" altLang="en-US" sz="1600" dirty="0" smtClean="0">
                  <a:solidFill>
                    <a:schemeClr val="bg1"/>
                  </a:solidFill>
                  <a:latin typeface="Arial Unicode MS" pitchFamily="50" charset="-128"/>
                  <a:ea typeface="Arial Unicode MS" pitchFamily="50" charset="-128"/>
                  <a:cs typeface="Arial Unicode MS" pitchFamily="50" charset="-128"/>
                </a:rPr>
                <a:t>申込・問合せ先</a:t>
              </a:r>
              <a:endParaRPr kumimoji="1" lang="ja-JP" altLang="en-US" sz="1600" dirty="0">
                <a:solidFill>
                  <a:schemeClr val="bg1"/>
                </a:solidFill>
                <a:latin typeface="Arial Unicode MS" pitchFamily="50" charset="-128"/>
                <a:ea typeface="Arial Unicode MS" pitchFamily="50" charset="-128"/>
                <a:cs typeface="Arial Unicode MS" pitchFamily="50" charset="-128"/>
              </a:endParaRPr>
            </a:p>
          </p:txBody>
        </p:sp>
      </p:grpSp>
      <p:sp>
        <p:nvSpPr>
          <p:cNvPr id="34" name="テキスト ボックス 33"/>
          <p:cNvSpPr txBox="1"/>
          <p:nvPr/>
        </p:nvSpPr>
        <p:spPr>
          <a:xfrm>
            <a:off x="1916832" y="4427984"/>
            <a:ext cx="4941168" cy="461665"/>
          </a:xfrm>
          <a:prstGeom prst="rect">
            <a:avLst/>
          </a:prstGeom>
          <a:noFill/>
        </p:spPr>
        <p:txBody>
          <a:bodyPr wrap="square" rtlCol="0">
            <a:spAutoFit/>
          </a:bodyPr>
          <a:lstStyle/>
          <a:p>
            <a:r>
              <a:rPr lang="ja-JP" altLang="en-US" sz="1200" dirty="0" smtClean="0">
                <a:latin typeface="Arial Unicode MS" pitchFamily="50" charset="-128"/>
                <a:ea typeface="Arial Unicode MS" pitchFamily="50" charset="-128"/>
                <a:cs typeface="Arial Unicode MS" pitchFamily="50" charset="-128"/>
              </a:rPr>
              <a:t>下記の申込書に必要事項を御記入いただき、</a:t>
            </a:r>
            <a:r>
              <a:rPr lang="en-US" altLang="ja-JP" sz="1200" dirty="0" smtClean="0">
                <a:latin typeface="Arial Unicode MS" pitchFamily="50" charset="-128"/>
                <a:ea typeface="Arial Unicode MS" pitchFamily="50" charset="-128"/>
                <a:cs typeface="Arial Unicode MS" pitchFamily="50" charset="-128"/>
              </a:rPr>
              <a:t>FAX</a:t>
            </a:r>
            <a:r>
              <a:rPr lang="ja-JP" altLang="en-US" sz="1200" dirty="0" smtClean="0">
                <a:latin typeface="Arial Unicode MS" pitchFamily="50" charset="-128"/>
                <a:ea typeface="Arial Unicode MS" pitchFamily="50" charset="-128"/>
                <a:cs typeface="Arial Unicode MS" pitchFamily="50" charset="-128"/>
              </a:rPr>
              <a:t>又はメールにて</a:t>
            </a:r>
            <a:endParaRPr lang="en-US" altLang="ja-JP" sz="1200" dirty="0" smtClean="0">
              <a:latin typeface="Arial Unicode MS" pitchFamily="50" charset="-128"/>
              <a:ea typeface="Arial Unicode MS" pitchFamily="50" charset="-128"/>
              <a:cs typeface="Arial Unicode MS" pitchFamily="50" charset="-128"/>
            </a:endParaRPr>
          </a:p>
          <a:p>
            <a:r>
              <a:rPr lang="ja-JP" altLang="en-US" sz="1200" dirty="0" smtClean="0">
                <a:latin typeface="Arial Unicode MS" pitchFamily="50" charset="-128"/>
                <a:ea typeface="Arial Unicode MS" pitchFamily="50" charset="-128"/>
                <a:cs typeface="Arial Unicode MS" pitchFamily="50" charset="-128"/>
              </a:rPr>
              <a:t>お申込みいただくか、電話で必要事項をお知らせください。</a:t>
            </a:r>
            <a:endParaRPr lang="en-US" altLang="ja-JP" sz="1200" dirty="0" smtClean="0">
              <a:latin typeface="Arial Unicode MS" pitchFamily="50" charset="-128"/>
              <a:ea typeface="Arial Unicode MS" pitchFamily="50" charset="-128"/>
              <a:cs typeface="Arial Unicode MS" pitchFamily="50" charset="-128"/>
            </a:endParaRP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1718</TotalTime>
  <Words>204</Words>
  <Application>Microsoft Office PowerPoint</Application>
  <PresentationFormat>画面に合わせる (4:3)</PresentationFormat>
  <Paragraphs>77</Paragraphs>
  <Slides>2</Slides>
  <Notes>1</Notes>
  <HiddenSlides>0</HiddenSlides>
  <MMClips>0</MMClips>
  <ScaleCrop>false</ScaleCrop>
  <HeadingPairs>
    <vt:vector size="4" baseType="variant">
      <vt:variant>
        <vt:lpstr>テーマ</vt:lpstr>
      </vt:variant>
      <vt:variant>
        <vt:i4>1</vt:i4>
      </vt:variant>
      <vt:variant>
        <vt:lpstr>スライド タイトル</vt:lpstr>
      </vt:variant>
      <vt:variant>
        <vt:i4>2</vt:i4>
      </vt:variant>
    </vt:vector>
  </HeadingPairs>
  <TitlesOfParts>
    <vt:vector size="3" baseType="lpstr">
      <vt:lpstr>Office テーマ</vt:lpstr>
      <vt:lpstr>スライド 1</vt:lpstr>
      <vt:lpstr>スライド 2</vt:lpstr>
    </vt:vector>
  </TitlesOfParts>
  <Company>福岡県</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福岡県</dc:creator>
  <cp:lastModifiedBy>福岡県</cp:lastModifiedBy>
  <cp:revision>179</cp:revision>
  <dcterms:created xsi:type="dcterms:W3CDTF">2015-11-13T06:09:55Z</dcterms:created>
  <dcterms:modified xsi:type="dcterms:W3CDTF">2016-02-10T02:15:32Z</dcterms:modified>
</cp:coreProperties>
</file>