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69" r:id="rId15"/>
    <p:sldId id="268" r:id="rId16"/>
    <p:sldId id="270" r:id="rId17"/>
    <p:sldId id="272" r:id="rId18"/>
    <p:sldId id="273" r:id="rId19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500" autoAdjust="0"/>
    <p:restoredTop sz="62269" autoAdjust="0"/>
  </p:normalViewPr>
  <p:slideViewPr>
    <p:cSldViewPr snapToGrid="0">
      <p:cViewPr varScale="1">
        <p:scale>
          <a:sx n="41" d="100"/>
          <a:sy n="41" d="100"/>
        </p:scale>
        <p:origin x="78" y="6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62E0C-B110-45D5-990C-DDA23F8086CA}" type="datetimeFigureOut">
              <a:rPr kumimoji="1" lang="ja-JP" altLang="en-US" smtClean="0"/>
              <a:t>2015/8/27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6534D-917F-4230-8DA4-E9EB679DFF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656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農業では、ビニールハウスといいますが、温室のひとつです。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6534D-917F-4230-8DA4-E9EB679DFFF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210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光と熱の説明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6534D-917F-4230-8DA4-E9EB679DFFF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637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ここで、石炭やガソリン、灯油の事をひっくるめて、なんて呼ぶか知っているかな？</a:t>
            </a:r>
          </a:p>
          <a:p>
            <a:r>
              <a:rPr kumimoji="1" lang="ja-JP" altLang="en-US" dirty="0" smtClean="0"/>
              <a:t>化石燃料の出来る過程は？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6534D-917F-4230-8DA4-E9EB679DFFFA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569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では、植物はどうやって、酸素を作るか知っているかな？</a:t>
            </a:r>
          </a:p>
          <a:p>
            <a:r>
              <a:rPr kumimoji="1" lang="ja-JP" altLang="en-US" dirty="0" smtClean="0"/>
              <a:t>二酸化炭素</a:t>
            </a:r>
            <a:r>
              <a:rPr kumimoji="1" lang="en-US" altLang="ja-JP" dirty="0" smtClean="0"/>
              <a:t>100</a:t>
            </a:r>
            <a:r>
              <a:rPr kumimoji="1" lang="ja-JP" altLang="en-US" dirty="0" smtClean="0"/>
              <a:t>万分の１＝ｐｐｍ</a:t>
            </a:r>
            <a:endParaRPr kumimoji="1" lang="en-US" altLang="ja-JP" dirty="0" smtClean="0"/>
          </a:p>
          <a:p>
            <a:r>
              <a:rPr kumimoji="1" lang="ja-JP" altLang="en-US" dirty="0" smtClean="0"/>
              <a:t>１００００００　（０．０４％＝４００ｐｐｍ）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6534D-917F-4230-8DA4-E9EB679DFFFA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539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このような、ぐるぐる回っていれば、ＣＯ２は増えません。これは、</a:t>
            </a:r>
            <a:r>
              <a:rPr kumimoji="1" lang="en-US" altLang="ja-JP" dirty="0" smtClean="0"/>
              <a:t>150</a:t>
            </a:r>
            <a:r>
              <a:rPr kumimoji="1" lang="ja-JP" altLang="en-US" dirty="0" smtClean="0"/>
              <a:t>年から</a:t>
            </a:r>
            <a:r>
              <a:rPr kumimoji="1" lang="en-US" altLang="ja-JP" dirty="0" smtClean="0"/>
              <a:t>200</a:t>
            </a:r>
            <a:r>
              <a:rPr kumimoji="1" lang="ja-JP" altLang="en-US" dirty="0" smtClean="0"/>
              <a:t>年ぐらい前の話です。今の生活との違いは、なにかな？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6534D-917F-4230-8DA4-E9EB679DFFFA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6902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ここでの問題点（増えた原因）を聞いてみる。①化石燃料の使用、②人口の増加（植物からの燃料だけでは維持できない）、③熱帯雨林などの森の減少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6534D-917F-4230-8DA4-E9EB679DFFFA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765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このままで大丈夫かな？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6534D-917F-4230-8DA4-E9EB679DFFFA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54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この数字は、今の使用量で計算しています。これから使用量が増加すれば、その分、使える年数が減ります。また、今とは別の場所で発見されることもあります。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6534D-917F-4230-8DA4-E9EB679DFFFA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8552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人口は、どんどん増加中です！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6534D-917F-4230-8DA4-E9EB679DFFFA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4166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いま、二酸化炭素をださないエネルギーを増やそうとしています。ただし、この取り組みは、まだ始まったばかりです。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6534D-917F-4230-8DA4-E9EB679DFFFA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409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これは太陽光発電の例ですが、日本で設置される量が増加しています。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6534D-917F-4230-8DA4-E9EB679DFFFA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22877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ボール遊びだけでなく、カードゲームなどでもいいですよ。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6534D-917F-4230-8DA4-E9EB679DFFFA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4536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B714-3806-4FFB-8A64-D0C1CFBBB33B}" type="datetimeFigureOut">
              <a:rPr kumimoji="1" lang="ja-JP" altLang="en-US" smtClean="0"/>
              <a:t>2015/8/27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DD8-4785-488E-948F-AC6C0E16C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2150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B714-3806-4FFB-8A64-D0C1CFBBB33B}" type="datetimeFigureOut">
              <a:rPr kumimoji="1" lang="ja-JP" altLang="en-US" smtClean="0"/>
              <a:t>2015/8/27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DD8-4785-488E-948F-AC6C0E16C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6591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B714-3806-4FFB-8A64-D0C1CFBBB33B}" type="datetimeFigureOut">
              <a:rPr kumimoji="1" lang="ja-JP" altLang="en-US" smtClean="0"/>
              <a:t>2015/8/27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DD8-4785-488E-948F-AC6C0E16C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3157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B714-3806-4FFB-8A64-D0C1CFBBB33B}" type="datetimeFigureOut">
              <a:rPr kumimoji="1" lang="ja-JP" altLang="en-US" smtClean="0"/>
              <a:t>2015/8/27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DD8-4785-488E-948F-AC6C0E16C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7537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B714-3806-4FFB-8A64-D0C1CFBBB33B}" type="datetimeFigureOut">
              <a:rPr kumimoji="1" lang="ja-JP" altLang="en-US" smtClean="0"/>
              <a:t>2015/8/27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DD8-4785-488E-948F-AC6C0E16C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0648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B714-3806-4FFB-8A64-D0C1CFBBB33B}" type="datetimeFigureOut">
              <a:rPr kumimoji="1" lang="ja-JP" altLang="en-US" smtClean="0"/>
              <a:t>2015/8/27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DD8-4785-488E-948F-AC6C0E16C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777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B714-3806-4FFB-8A64-D0C1CFBBB33B}" type="datetimeFigureOut">
              <a:rPr kumimoji="1" lang="ja-JP" altLang="en-US" smtClean="0"/>
              <a:t>2015/8/27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DD8-4785-488E-948F-AC6C0E16C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095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B714-3806-4FFB-8A64-D0C1CFBBB33B}" type="datetimeFigureOut">
              <a:rPr kumimoji="1" lang="ja-JP" altLang="en-US" smtClean="0"/>
              <a:t>2015/8/27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DD8-4785-488E-948F-AC6C0E16C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5126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B714-3806-4FFB-8A64-D0C1CFBBB33B}" type="datetimeFigureOut">
              <a:rPr kumimoji="1" lang="ja-JP" altLang="en-US" smtClean="0"/>
              <a:t>2015/8/27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DD8-4785-488E-948F-AC6C0E16C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687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B714-3806-4FFB-8A64-D0C1CFBBB33B}" type="datetimeFigureOut">
              <a:rPr kumimoji="1" lang="ja-JP" altLang="en-US" smtClean="0"/>
              <a:t>2015/8/27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DD8-4785-488E-948F-AC6C0E16C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461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B714-3806-4FFB-8A64-D0C1CFBBB33B}" type="datetimeFigureOut">
              <a:rPr kumimoji="1" lang="ja-JP" altLang="en-US" smtClean="0"/>
              <a:t>2015/8/27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DD8-4785-488E-948F-AC6C0E16C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557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3B714-3806-4FFB-8A64-D0C1CFBBB33B}" type="datetimeFigureOut">
              <a:rPr kumimoji="1" lang="ja-JP" altLang="en-US" smtClean="0"/>
              <a:t>2015/8/27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D7DD8-4785-488E-948F-AC6C0E16CF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8517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WMF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9.WMF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10" Type="http://schemas.openxmlformats.org/officeDocument/2006/relationships/image" Target="../media/image18.WMF"/><Relationship Id="rId4" Type="http://schemas.openxmlformats.org/officeDocument/2006/relationships/image" Target="../media/image12.jpeg"/><Relationship Id="rId9" Type="http://schemas.openxmlformats.org/officeDocument/2006/relationships/image" Target="../media/image1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18.WMF"/><Relationship Id="rId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ＣＯ</a:t>
            </a:r>
            <a:r>
              <a:rPr lang="ja-JP" altLang="en-US" sz="44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２</a:t>
            </a:r>
            <a:r>
              <a:rPr lang="ja-JP" altLang="en-US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ってなんだろう？</a:t>
            </a:r>
            <a:endParaRPr kumimoji="1" lang="ja-JP" altLang="en-US" dirty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44417" y="2316163"/>
            <a:ext cx="2045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rgbClr val="00B050"/>
                </a:solidFill>
                <a:latin typeface="HGP創英角ﾎﾟｯﾌﾟ体" pitchFamily="50" charset="-128"/>
                <a:ea typeface="HGP創英角ﾎﾟｯﾌﾟ体" pitchFamily="50" charset="-128"/>
              </a:rPr>
              <a:t>シーオーツー</a:t>
            </a:r>
            <a:endParaRPr kumimoji="1" lang="ja-JP" altLang="en-US" sz="2400" dirty="0">
              <a:solidFill>
                <a:srgbClr val="00B05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484" y="3649447"/>
            <a:ext cx="2758446" cy="2807214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4314093" y="4703763"/>
            <a:ext cx="2930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講師　　○○○○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0971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2400" dirty="0" smtClean="0"/>
              <a:t>　きょう　　　　　　</a:t>
            </a:r>
            <a:r>
              <a:rPr kumimoji="1" lang="ja-JP" altLang="en-US" sz="2400" dirty="0" err="1" smtClean="0"/>
              <a:t>ち</a:t>
            </a:r>
            <a:r>
              <a:rPr kumimoji="1" lang="ja-JP" altLang="en-US" sz="2400" dirty="0" smtClean="0"/>
              <a:t>きゅうおんだんか　　　　べんきょう</a:t>
            </a:r>
            <a:r>
              <a:rPr kumimoji="1" lang="en-US" altLang="ja-JP" sz="2400" dirty="0" smtClean="0"/>
              <a:t/>
            </a:r>
            <a:br>
              <a:rPr kumimoji="1" lang="en-US" altLang="ja-JP" sz="2400" dirty="0" smtClean="0"/>
            </a:br>
            <a:r>
              <a:rPr kumimoji="1" lang="ja-JP" altLang="en-US" dirty="0" smtClean="0"/>
              <a:t>今日は、地球温暖化の勉強をします。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4400" dirty="0" smtClean="0"/>
              <a:t>① 地球温暖化とは？</a:t>
            </a:r>
            <a:endParaRPr kumimoji="1" lang="en-US" altLang="ja-JP" sz="4400" dirty="0" smtClean="0"/>
          </a:p>
          <a:p>
            <a:endParaRPr kumimoji="1" lang="en-US" altLang="ja-JP" sz="4400" dirty="0" smtClean="0"/>
          </a:p>
          <a:p>
            <a:pPr marL="0" indent="0">
              <a:buNone/>
            </a:pPr>
            <a:r>
              <a:rPr kumimoji="1" lang="ja-JP" altLang="en-US" sz="4400" dirty="0" smtClean="0"/>
              <a:t>② ＣＯ２とは？</a:t>
            </a:r>
            <a:endParaRPr kumimoji="1" lang="en-US" altLang="ja-JP" sz="4400" dirty="0" smtClean="0"/>
          </a:p>
          <a:p>
            <a:endParaRPr lang="en-US" altLang="ja-JP" sz="4400" dirty="0" smtClean="0"/>
          </a:p>
          <a:p>
            <a:pPr marL="0" indent="0">
              <a:buNone/>
            </a:pPr>
            <a:r>
              <a:rPr lang="ja-JP" altLang="en-US" sz="4400" dirty="0" smtClean="0"/>
              <a:t>③ みんなでできること。</a:t>
            </a:r>
            <a:endParaRPr kumimoji="1" lang="ja-JP" altLang="en-US" sz="440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542" y="2220153"/>
            <a:ext cx="269557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12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地球温暖化とは？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63239" y="1825624"/>
            <a:ext cx="10725788" cy="3810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 smtClean="0"/>
              <a:t>　</a:t>
            </a:r>
            <a:r>
              <a:rPr kumimoji="1" lang="ja-JP" altLang="en-US" sz="2400" dirty="0" err="1" smtClean="0"/>
              <a:t>おんし</a:t>
            </a:r>
            <a:r>
              <a:rPr kumimoji="1" lang="ja-JP" altLang="en-US" sz="2400" dirty="0" smtClean="0"/>
              <a:t>つこうかガス　　　　　　　　　　　　きたい　　　ふ</a:t>
            </a:r>
            <a:endParaRPr kumimoji="1" lang="en-US" altLang="ja-JP" sz="2400" dirty="0" smtClean="0"/>
          </a:p>
          <a:p>
            <a:r>
              <a:rPr kumimoji="1" lang="ja-JP" altLang="en-US" dirty="0" smtClean="0"/>
              <a:t>「温室効果ガス」って、いう「ガス（気体）」が増えてしまうとおこるよ。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ちなみに、えいごで、「</a:t>
            </a:r>
            <a:r>
              <a:rPr lang="ja-JP" altLang="en-US" dirty="0"/>
              <a:t>グリーンハウスガス」といいます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　</a:t>
            </a:r>
            <a:r>
              <a:rPr lang="en-US" altLang="ja-JP" dirty="0" smtClean="0"/>
              <a:t>※</a:t>
            </a:r>
            <a:r>
              <a:rPr lang="ja-JP" altLang="en-US" dirty="0"/>
              <a:t>グリーンハウスは、温室の</a:t>
            </a:r>
            <a:r>
              <a:rPr lang="ja-JP" altLang="en-US" dirty="0" smtClean="0"/>
              <a:t>ことです。</a:t>
            </a:r>
            <a:endParaRPr lang="en-US" altLang="ja-JP" dirty="0" smtClean="0"/>
          </a:p>
          <a:p>
            <a:pPr marL="0" indent="0">
              <a:buNone/>
            </a:pPr>
            <a:endParaRPr lang="ja-JP" altLang="en-US" dirty="0"/>
          </a:p>
          <a:p>
            <a:r>
              <a:rPr lang="ja-JP" altLang="en-US" dirty="0"/>
              <a:t>ここで</a:t>
            </a:r>
            <a:r>
              <a:rPr lang="en-US" altLang="ja-JP" dirty="0"/>
              <a:t>…</a:t>
            </a:r>
            <a:r>
              <a:rPr lang="ja-JP" altLang="en-US" dirty="0"/>
              <a:t>　「温室（おんしつ）」ってしってるかな？</a:t>
            </a: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288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2400" dirty="0" err="1" smtClean="0"/>
              <a:t>おん</a:t>
            </a:r>
            <a:r>
              <a:rPr kumimoji="1" lang="ja-JP" altLang="en-US" sz="2400" dirty="0" smtClean="0"/>
              <a:t>しつ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温室って、こんなかんじ？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6" y="1847420"/>
            <a:ext cx="5388956" cy="431116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40" y="1847420"/>
            <a:ext cx="4580709" cy="4303090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689549" y="6315316"/>
            <a:ext cx="4826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熱帯植物園（ねったいしょくぶつえん）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280879" y="6315316"/>
            <a:ext cx="4334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農業生産（のうぎょうせいさん）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802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温室の効果があると</a:t>
            </a:r>
            <a:r>
              <a:rPr kumimoji="1" lang="en-US" altLang="ja-JP" dirty="0" smtClean="0"/>
              <a:t>…</a:t>
            </a:r>
            <a:r>
              <a:rPr kumimoji="1" lang="ja-JP" altLang="en-US" dirty="0" smtClean="0"/>
              <a:t>こんな感じ？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171" y="1533797"/>
            <a:ext cx="5747655" cy="5324203"/>
          </a:xfr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731" y="3237410"/>
            <a:ext cx="2120537" cy="2120537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6745575" y="1690688"/>
            <a:ext cx="4852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 smtClean="0"/>
              <a:t>この温室がＣＯ</a:t>
            </a:r>
            <a:r>
              <a:rPr kumimoji="1" lang="ja-JP" altLang="en-US" sz="3600" dirty="0" smtClean="0"/>
              <a:t>２</a:t>
            </a:r>
            <a:r>
              <a:rPr kumimoji="1" lang="ja-JP" altLang="en-US" sz="4400" dirty="0" smtClean="0"/>
              <a:t>？</a:t>
            </a:r>
            <a:endParaRPr kumimoji="1" lang="ja-JP" altLang="en-US" sz="4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38201" y="5903893"/>
            <a:ext cx="1051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こんなにおおきな温室はありませんが、ＣＯ</a:t>
            </a:r>
            <a:r>
              <a:rPr kumimoji="1" lang="ja-JP" altLang="en-US" sz="2000" dirty="0" smtClean="0"/>
              <a:t>２</a:t>
            </a:r>
            <a:r>
              <a:rPr kumimoji="1" lang="ja-JP" altLang="en-US" sz="2800" dirty="0" smtClean="0"/>
              <a:t>が多くなると地球を温室にいれたような効果があります。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7647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u="sng" dirty="0" smtClean="0"/>
              <a:t>温室効果ガスで有名なのは？</a:t>
            </a:r>
            <a:endParaRPr kumimoji="1" lang="ja-JP" altLang="en-US" b="1" u="sng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5116"/>
          </a:xfrm>
        </p:spPr>
        <p:txBody>
          <a:bodyPr>
            <a:normAutofit/>
          </a:bodyPr>
          <a:lstStyle/>
          <a:p>
            <a:r>
              <a:rPr lang="ja-JP" altLang="en-US" sz="3600" dirty="0" smtClean="0"/>
              <a:t>ＣＯ</a:t>
            </a:r>
            <a:r>
              <a:rPr lang="en-US" altLang="ja-JP" sz="3600" dirty="0" smtClean="0"/>
              <a:t>2</a:t>
            </a:r>
            <a:r>
              <a:rPr lang="ja-JP" altLang="en-US" sz="3600" dirty="0" smtClean="0"/>
              <a:t>（二酸化炭素：にさんかたんそ）です。</a:t>
            </a:r>
            <a:endParaRPr lang="en-US" altLang="ja-JP" sz="3600" dirty="0" smtClean="0"/>
          </a:p>
          <a:p>
            <a:r>
              <a:rPr kumimoji="1" lang="ja-JP" altLang="en-US" sz="3600" dirty="0" smtClean="0"/>
              <a:t>ＣＯ</a:t>
            </a:r>
            <a:r>
              <a:rPr kumimoji="1" lang="en-US" altLang="ja-JP" sz="3600" dirty="0" smtClean="0"/>
              <a:t>2</a:t>
            </a:r>
            <a:r>
              <a:rPr kumimoji="1" lang="ja-JP" altLang="en-US" sz="3600" dirty="0" smtClean="0"/>
              <a:t>の中身（なかみ）は</a:t>
            </a:r>
            <a:r>
              <a:rPr kumimoji="1" lang="en-US" altLang="ja-JP" sz="3600" dirty="0" smtClean="0"/>
              <a:t>…</a:t>
            </a:r>
          </a:p>
          <a:p>
            <a:r>
              <a:rPr kumimoji="1" lang="ja-JP" altLang="en-US" sz="3600" dirty="0" smtClean="0"/>
              <a:t>Ｃ（シー）が１つでＯ（オー）が二つ。</a:t>
            </a:r>
            <a:endParaRPr kumimoji="1" lang="en-US" altLang="ja-JP" sz="3600" dirty="0" smtClean="0"/>
          </a:p>
          <a:p>
            <a:r>
              <a:rPr lang="ja-JP" altLang="en-US" sz="3600" dirty="0" smtClean="0"/>
              <a:t>Ｃは、炭素（たんそ）で、Ｏは、酸素（さんそ）といいます。</a:t>
            </a:r>
            <a:endParaRPr lang="en-US" altLang="ja-JP" sz="3600" dirty="0" smtClean="0"/>
          </a:p>
          <a:p>
            <a:r>
              <a:rPr lang="ja-JP" altLang="en-US" sz="3600" dirty="0" smtClean="0"/>
              <a:t>ちなみに、人間（にんげん）も呼吸（こきゅう）でＣＯ２を出します。</a:t>
            </a:r>
            <a:endParaRPr lang="en-US" altLang="ja-JP" sz="3600" dirty="0" smtClean="0"/>
          </a:p>
        </p:txBody>
      </p:sp>
    </p:spTree>
    <p:extLst>
      <p:ext uri="{BB962C8B-B14F-4D97-AF65-F5344CB8AC3E}">
        <p14:creationId xmlns:p14="http://schemas.microsoft.com/office/powerpoint/2010/main" val="57726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4675" y="365125"/>
            <a:ext cx="11077732" cy="1325563"/>
          </a:xfrm>
        </p:spPr>
        <p:txBody>
          <a:bodyPr/>
          <a:lstStyle/>
          <a:p>
            <a:r>
              <a:rPr kumimoji="1" lang="ja-JP" altLang="en-US" b="1" u="sng" dirty="0" smtClean="0"/>
              <a:t>Ｃ（たんそ）とは？</a:t>
            </a:r>
            <a:endParaRPr kumimoji="1" lang="ja-JP" altLang="en-US" b="1" u="sng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19528" y="1439056"/>
            <a:ext cx="10634272" cy="4737907"/>
          </a:xfrm>
        </p:spPr>
        <p:txBody>
          <a:bodyPr/>
          <a:lstStyle/>
          <a:p>
            <a:r>
              <a:rPr lang="ja-JP" altLang="en-US" sz="3600" dirty="0" smtClean="0"/>
              <a:t>Ｃ（たんそ）は、身近なものでは、「バーベキューの炭（すみ）、鉛筆の芯（えんぴつのしん）」が炭素のかたまりです。</a:t>
            </a:r>
            <a:endParaRPr lang="en-US" altLang="ja-JP" sz="3600" dirty="0" smtClean="0"/>
          </a:p>
          <a:p>
            <a:r>
              <a:rPr lang="ja-JP" altLang="en-US" sz="3600" dirty="0" smtClean="0"/>
              <a:t>人間（にんげん）をふくむ動物（どうぶつ）、植物（しょくぶつ）の主（おも）な成分（せいぶん）でもあります。</a:t>
            </a:r>
            <a:endParaRPr lang="en-US" altLang="ja-JP" sz="3600" dirty="0" smtClean="0"/>
          </a:p>
          <a:p>
            <a:r>
              <a:rPr lang="ja-JP" altLang="en-US" sz="3600" dirty="0" smtClean="0"/>
              <a:t>また、燃料（ねんりょう）</a:t>
            </a:r>
            <a:r>
              <a:rPr lang="en-US" altLang="ja-JP" sz="3600" dirty="0" smtClean="0"/>
              <a:t>※</a:t>
            </a:r>
            <a:r>
              <a:rPr lang="ja-JP" altLang="en-US" sz="3600" dirty="0" smtClean="0"/>
              <a:t>の主（おも）な成分（せいぶん）です。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　</a:t>
            </a:r>
            <a:r>
              <a:rPr lang="en-US" altLang="ja-JP" dirty="0" smtClean="0"/>
              <a:t>※</a:t>
            </a:r>
            <a:r>
              <a:rPr lang="ja-JP" altLang="en-US" dirty="0" smtClean="0"/>
              <a:t>石炭（せきたん）、ガソリン、灯油（とうゆ）など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573" y="4751880"/>
            <a:ext cx="1941227" cy="194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3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u="sng" dirty="0" smtClean="0"/>
              <a:t>Ｏ（さんそ）とは？</a:t>
            </a:r>
            <a:endParaRPr kumimoji="1" lang="ja-JP" altLang="en-US" u="sng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80106"/>
          </a:xfrm>
        </p:spPr>
        <p:txBody>
          <a:bodyPr>
            <a:normAutofit fontScale="92500"/>
          </a:bodyPr>
          <a:lstStyle/>
          <a:p>
            <a:r>
              <a:rPr lang="ja-JP" altLang="en-US" sz="3600" dirty="0"/>
              <a:t>Ｏ（さんそ）は、空気中（くうきちゅう）にいっぱいあります</a:t>
            </a:r>
            <a:r>
              <a:rPr lang="ja-JP" altLang="en-US" sz="3600" dirty="0" smtClean="0"/>
              <a:t>。</a:t>
            </a:r>
            <a:endParaRPr lang="en-US" altLang="ja-JP" sz="3600" dirty="0" smtClean="0"/>
          </a:p>
          <a:p>
            <a:r>
              <a:rPr lang="ja-JP" altLang="en-US" sz="3600" dirty="0" smtClean="0"/>
              <a:t>Ｏ（さんそ）は、植物（しょくぶつ）の光合成（こうごうせい）によって、つくられます。いま、空気（くうき）にふくまれているのは、ながい時間（じかん）をかけて、植物がつくったからです。</a:t>
            </a:r>
            <a:endParaRPr lang="en-US" altLang="ja-JP" sz="3600" dirty="0" smtClean="0"/>
          </a:p>
          <a:p>
            <a:r>
              <a:rPr lang="ja-JP" altLang="en-US" sz="3600" dirty="0" smtClean="0"/>
              <a:t>Ｏ（さんそ）は、動物（どうぶつ）の呼吸（こきゅう）</a:t>
            </a:r>
            <a:r>
              <a:rPr lang="en-US" altLang="ja-JP" sz="3600" dirty="0" smtClean="0"/>
              <a:t/>
            </a:r>
            <a:br>
              <a:rPr lang="en-US" altLang="ja-JP" sz="3600" dirty="0" smtClean="0"/>
            </a:br>
            <a:r>
              <a:rPr lang="ja-JP" altLang="en-US" sz="3600" dirty="0" smtClean="0"/>
              <a:t>で、Ｃ（たんそ）とくっつき、ＣＯ２になります。</a:t>
            </a:r>
            <a:endParaRPr lang="en-US" altLang="ja-JP" sz="3600" dirty="0" smtClean="0"/>
          </a:p>
          <a:p>
            <a:r>
              <a:rPr lang="ja-JP" altLang="en-US" sz="3600" dirty="0" smtClean="0"/>
              <a:t>Ｏ（さんそ）は、燃料（ねんりょう）を燃（も）や</a:t>
            </a:r>
            <a:r>
              <a:rPr lang="ja-JP" altLang="en-US" sz="3600" dirty="0" err="1" smtClean="0"/>
              <a:t>すと</a:t>
            </a:r>
            <a:r>
              <a:rPr lang="ja-JP" altLang="en-US" sz="3600" dirty="0" smtClean="0"/>
              <a:t>燃料中のＣ（たんそ）とくっつき、ＣＯ２になります。</a:t>
            </a:r>
            <a:endParaRPr lang="ja-JP" altLang="en-US" sz="3600" dirty="0"/>
          </a:p>
          <a:p>
            <a:endParaRPr kumimoji="1" lang="ja-JP" altLang="en-US" sz="360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552" y="3798111"/>
            <a:ext cx="2181032" cy="159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57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みなさんは、なにを育（そだ）てたのかな？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297" y="1494336"/>
            <a:ext cx="2119860" cy="2846108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1342913" y="3043004"/>
            <a:ext cx="1738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 smtClean="0">
                <a:solidFill>
                  <a:srgbClr val="FF0000"/>
                </a:solidFill>
              </a:rPr>
              <a:t>Ｃ</a:t>
            </a:r>
            <a:r>
              <a:rPr kumimoji="1" lang="ja-JP" altLang="en-US" sz="4400" dirty="0" smtClean="0"/>
              <a:t>Ｏ</a:t>
            </a:r>
            <a:r>
              <a:rPr kumimoji="1" lang="ja-JP" altLang="en-US" sz="3600" dirty="0" smtClean="0"/>
              <a:t>２</a:t>
            </a:r>
            <a:endParaRPr kumimoji="1" lang="en-US" altLang="ja-JP" sz="3600" dirty="0" smtClean="0"/>
          </a:p>
          <a:p>
            <a:endParaRPr kumimoji="1" lang="ja-JP" altLang="en-US" sz="28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900491" y="2608005"/>
            <a:ext cx="48446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Ｏ（酸素）</a:t>
            </a:r>
            <a:endParaRPr kumimoji="1" lang="en-US" altLang="ja-JP" sz="2800" dirty="0" smtClean="0"/>
          </a:p>
          <a:p>
            <a:r>
              <a:rPr kumimoji="1" lang="ja-JP" altLang="en-US" sz="2800" dirty="0" smtClean="0"/>
              <a:t>たべもの：</a:t>
            </a:r>
            <a:r>
              <a:rPr kumimoji="1" lang="ja-JP" altLang="en-US" sz="2800" dirty="0" smtClean="0">
                <a:solidFill>
                  <a:srgbClr val="FF0000"/>
                </a:solidFill>
              </a:rPr>
              <a:t>Ｃ</a:t>
            </a:r>
            <a:r>
              <a:rPr kumimoji="1" lang="ja-JP" altLang="en-US" sz="2800" dirty="0" smtClean="0"/>
              <a:t>をふくむ。</a:t>
            </a:r>
            <a:endParaRPr kumimoji="1" lang="en-US" altLang="ja-JP" sz="2800" dirty="0" smtClean="0"/>
          </a:p>
          <a:p>
            <a:r>
              <a:rPr kumimoji="1" lang="ja-JP" altLang="en-US" sz="2800" dirty="0" smtClean="0"/>
              <a:t>（お米、りんご、ゴーヤなど）</a:t>
            </a:r>
            <a:endParaRPr kumimoji="1" lang="en-US" altLang="ja-JP" sz="2800" dirty="0" smtClean="0"/>
          </a:p>
          <a:p>
            <a:r>
              <a:rPr lang="ja-JP" altLang="en-US" sz="2800" dirty="0" err="1" smtClean="0"/>
              <a:t>ねん</a:t>
            </a:r>
            <a:r>
              <a:rPr lang="ja-JP" altLang="en-US" sz="2800" dirty="0" smtClean="0"/>
              <a:t>りょう（すみ＝</a:t>
            </a:r>
            <a:r>
              <a:rPr lang="ja-JP" altLang="en-US" sz="2800" dirty="0" smtClean="0">
                <a:solidFill>
                  <a:srgbClr val="FF0000"/>
                </a:solidFill>
              </a:rPr>
              <a:t>Ｃ</a:t>
            </a:r>
            <a:r>
              <a:rPr lang="ja-JP" altLang="en-US" sz="2800" dirty="0" smtClean="0"/>
              <a:t>：炭素）</a:t>
            </a:r>
            <a:endParaRPr kumimoji="1" lang="ja-JP" altLang="en-US" sz="2800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370" y="4617611"/>
            <a:ext cx="2119860" cy="2119860"/>
          </a:xfrm>
          <a:prstGeom prst="rect">
            <a:avLst/>
          </a:prstGeom>
        </p:spPr>
      </p:pic>
      <p:sp>
        <p:nvSpPr>
          <p:cNvPr id="10" name="環状矢印 9"/>
          <p:cNvSpPr/>
          <p:nvPr/>
        </p:nvSpPr>
        <p:spPr>
          <a:xfrm rot="5400000">
            <a:off x="6064671" y="2659483"/>
            <a:ext cx="1958714" cy="1712926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環状矢印 10"/>
          <p:cNvSpPr/>
          <p:nvPr/>
        </p:nvSpPr>
        <p:spPr>
          <a:xfrm rot="16200000">
            <a:off x="3332313" y="2545817"/>
            <a:ext cx="1853894" cy="189022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812825" y="4461899"/>
            <a:ext cx="38674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このバランスがつづけば、なにも、もんだいなし。産業革命前（さんぎょうかくめいまえ）は、こんなかんじでした。</a:t>
            </a:r>
            <a:endParaRPr kumimoji="1" lang="ja-JP" altLang="en-US" sz="2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897" y="4536550"/>
            <a:ext cx="2996175" cy="2009380"/>
          </a:xfrm>
          <a:prstGeom prst="rect">
            <a:avLst/>
          </a:prstGeom>
        </p:spPr>
      </p:pic>
      <p:sp>
        <p:nvSpPr>
          <p:cNvPr id="16" name="テキスト ボックス 15"/>
          <p:cNvSpPr txBox="1"/>
          <p:nvPr/>
        </p:nvSpPr>
        <p:spPr>
          <a:xfrm>
            <a:off x="2667771" y="6532695"/>
            <a:ext cx="204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暖房などの燃料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2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 animBg="1"/>
      <p:bldP spid="11" grpId="0" animBg="1"/>
      <p:bldP spid="13" grpId="0"/>
      <p:bldP spid="1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今の生活は？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890" y="629424"/>
            <a:ext cx="1800856" cy="2417816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145260" y="1337800"/>
            <a:ext cx="33118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 smtClean="0">
                <a:solidFill>
                  <a:srgbClr val="FF0000"/>
                </a:solidFill>
              </a:rPr>
              <a:t>Ｃ</a:t>
            </a:r>
            <a:r>
              <a:rPr kumimoji="1" lang="ja-JP" altLang="en-US" sz="4400" dirty="0" smtClean="0"/>
              <a:t>Ｏ２</a:t>
            </a:r>
            <a:endParaRPr kumimoji="1" lang="en-US" altLang="ja-JP" sz="4400" dirty="0" smtClean="0"/>
          </a:p>
          <a:p>
            <a:r>
              <a:rPr kumimoji="1" lang="ja-JP" altLang="en-US" sz="4400" dirty="0" smtClean="0"/>
              <a:t>自然</a:t>
            </a:r>
            <a:r>
              <a:rPr lang="ja-JP" altLang="en-US" sz="4400" dirty="0" smtClean="0"/>
              <a:t>の吸収量の</a:t>
            </a:r>
            <a:r>
              <a:rPr lang="en-US" altLang="ja-JP" sz="4400" dirty="0" smtClean="0"/>
              <a:t>2</a:t>
            </a:r>
            <a:r>
              <a:rPr lang="ja-JP" altLang="en-US" sz="4400" dirty="0" smtClean="0"/>
              <a:t>倍以上</a:t>
            </a:r>
            <a:endParaRPr kumimoji="1" lang="en-US" altLang="ja-JP" sz="4400" dirty="0" smtClean="0"/>
          </a:p>
          <a:p>
            <a:endParaRPr kumimoji="1" lang="ja-JP" altLang="en-US" sz="28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925632" y="1163979"/>
            <a:ext cx="48446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Ｏ（酸素）</a:t>
            </a:r>
            <a:endParaRPr kumimoji="1" lang="en-US" altLang="ja-JP" sz="2800" dirty="0" smtClean="0"/>
          </a:p>
          <a:p>
            <a:r>
              <a:rPr kumimoji="1" lang="ja-JP" altLang="en-US" sz="2800" dirty="0" smtClean="0"/>
              <a:t>たべもの</a:t>
            </a:r>
            <a:endParaRPr kumimoji="1" lang="en-US" altLang="ja-JP" sz="2800" dirty="0" smtClean="0"/>
          </a:p>
          <a:p>
            <a:r>
              <a:rPr kumimoji="1" lang="ja-JP" altLang="en-US" sz="2800" dirty="0" smtClean="0"/>
              <a:t>（お米、りんご、ゴーヤなど）</a:t>
            </a:r>
            <a:endParaRPr kumimoji="1" lang="en-US" altLang="ja-JP" sz="2800" dirty="0" smtClean="0"/>
          </a:p>
          <a:p>
            <a:r>
              <a:rPr lang="ja-JP" altLang="en-US" sz="2800" dirty="0" err="1" smtClean="0"/>
              <a:t>ねん</a:t>
            </a:r>
            <a:r>
              <a:rPr lang="ja-JP" altLang="en-US" sz="2800" dirty="0" smtClean="0"/>
              <a:t>りょう（すみ＝</a:t>
            </a:r>
            <a:r>
              <a:rPr lang="ja-JP" altLang="en-US" sz="2800" dirty="0" smtClean="0">
                <a:solidFill>
                  <a:srgbClr val="FF0000"/>
                </a:solidFill>
              </a:rPr>
              <a:t>Ｃ</a:t>
            </a:r>
            <a:r>
              <a:rPr lang="ja-JP" altLang="en-US" sz="2800" dirty="0" smtClean="0"/>
              <a:t>：炭素）</a:t>
            </a:r>
            <a:endParaRPr kumimoji="1" lang="ja-JP" altLang="en-US" sz="2800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479" y="3125242"/>
            <a:ext cx="1743457" cy="1743457"/>
          </a:xfrm>
          <a:prstGeom prst="rect">
            <a:avLst/>
          </a:prstGeom>
        </p:spPr>
      </p:pic>
      <p:sp>
        <p:nvSpPr>
          <p:cNvPr id="10" name="環状矢印 9"/>
          <p:cNvSpPr/>
          <p:nvPr/>
        </p:nvSpPr>
        <p:spPr>
          <a:xfrm rot="5400000">
            <a:off x="6184122" y="1584542"/>
            <a:ext cx="1958714" cy="1712926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環状矢印 10"/>
          <p:cNvSpPr/>
          <p:nvPr/>
        </p:nvSpPr>
        <p:spPr>
          <a:xfrm rot="16200000">
            <a:off x="3378151" y="1482500"/>
            <a:ext cx="2988834" cy="2946174"/>
          </a:xfrm>
          <a:prstGeom prst="circularArrow">
            <a:avLst>
              <a:gd name="adj1" fmla="val 18638"/>
              <a:gd name="adj2" fmla="val 1142319"/>
              <a:gd name="adj3" fmla="val 20414795"/>
              <a:gd name="adj4" fmla="val 10800000"/>
              <a:gd name="adj5" fmla="val 176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378" y="4513584"/>
            <a:ext cx="1537868" cy="1536332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48" y="5083773"/>
            <a:ext cx="2064646" cy="1749806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4352" y="3672678"/>
            <a:ext cx="1733006" cy="1158860"/>
          </a:xfrm>
          <a:prstGeom prst="rect">
            <a:avLst/>
          </a:prstGeom>
        </p:spPr>
      </p:pic>
      <p:sp>
        <p:nvSpPr>
          <p:cNvPr id="14" name="左矢印 13"/>
          <p:cNvSpPr/>
          <p:nvPr/>
        </p:nvSpPr>
        <p:spPr>
          <a:xfrm rot="20895330">
            <a:off x="2432416" y="5580606"/>
            <a:ext cx="1471208" cy="9386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/>
              <a:t>でんき</a:t>
            </a:r>
            <a:endParaRPr kumimoji="1" lang="ja-JP" altLang="en-US" sz="2400" dirty="0"/>
          </a:p>
        </p:txBody>
      </p:sp>
      <p:sp>
        <p:nvSpPr>
          <p:cNvPr id="15" name="左矢印 14"/>
          <p:cNvSpPr/>
          <p:nvPr/>
        </p:nvSpPr>
        <p:spPr>
          <a:xfrm rot="562616">
            <a:off x="6245880" y="5369387"/>
            <a:ext cx="1169229" cy="113959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007" y="4984867"/>
            <a:ext cx="1427249" cy="1427249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314" y="4999748"/>
            <a:ext cx="1493919" cy="1564007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7305956" y="6494122"/>
            <a:ext cx="238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石炭（せきたん）</a:t>
            </a:r>
            <a:r>
              <a:rPr kumimoji="1" lang="ja-JP" altLang="en-US" dirty="0" smtClean="0">
                <a:solidFill>
                  <a:srgbClr val="FF0000"/>
                </a:solidFill>
              </a:rPr>
              <a:t>Ｃ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9365892" y="6453119"/>
            <a:ext cx="238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石油（せきゆ）</a:t>
            </a:r>
            <a:r>
              <a:rPr kumimoji="1" lang="ja-JP" altLang="en-US" dirty="0" smtClean="0">
                <a:solidFill>
                  <a:srgbClr val="FF0000"/>
                </a:solidFill>
              </a:rPr>
              <a:t>Ｃ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67" y="3405381"/>
            <a:ext cx="1677010" cy="1783994"/>
          </a:xfrm>
          <a:prstGeom prst="rect">
            <a:avLst/>
          </a:prstGeom>
        </p:spPr>
      </p:pic>
      <p:sp>
        <p:nvSpPr>
          <p:cNvPr id="21" name="テキスト ボックス 20"/>
          <p:cNvSpPr txBox="1"/>
          <p:nvPr/>
        </p:nvSpPr>
        <p:spPr>
          <a:xfrm>
            <a:off x="3993287" y="6116266"/>
            <a:ext cx="2388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発電所（はつでんしょ）、工場（こうじょう）など</a:t>
            </a:r>
            <a:endParaRPr kumimoji="1" lang="ja-JP" altLang="en-US" dirty="0"/>
          </a:p>
        </p:txBody>
      </p:sp>
      <p:sp>
        <p:nvSpPr>
          <p:cNvPr id="22" name="左矢印 21"/>
          <p:cNvSpPr/>
          <p:nvPr/>
        </p:nvSpPr>
        <p:spPr>
          <a:xfrm rot="662119">
            <a:off x="2584536" y="4335110"/>
            <a:ext cx="1346214" cy="11048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ガソリンなど</a:t>
            </a:r>
            <a:endParaRPr kumimoji="1" lang="ja-JP" altLang="en-US" dirty="0"/>
          </a:p>
        </p:txBody>
      </p:sp>
      <p:sp>
        <p:nvSpPr>
          <p:cNvPr id="3" name="円/楕円 2"/>
          <p:cNvSpPr/>
          <p:nvPr/>
        </p:nvSpPr>
        <p:spPr>
          <a:xfrm>
            <a:off x="6829959" y="4450004"/>
            <a:ext cx="5268575" cy="277048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27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 animBg="1"/>
      <p:bldP spid="11" grpId="0" animBg="1"/>
      <p:bldP spid="14" grpId="0" animBg="1"/>
      <p:bldP spid="15" grpId="0" animBg="1"/>
      <p:bldP spid="18" grpId="0"/>
      <p:bldP spid="19" grpId="0"/>
      <p:bldP spid="21" grpId="0"/>
      <p:bldP spid="2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9941761" cy="7030387"/>
          </a:xfrm>
        </p:spPr>
      </p:pic>
    </p:spTree>
    <p:extLst>
      <p:ext uri="{BB962C8B-B14F-4D97-AF65-F5344CB8AC3E}">
        <p14:creationId xmlns:p14="http://schemas.microsoft.com/office/powerpoint/2010/main" val="56739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92086" y="365125"/>
            <a:ext cx="10061713" cy="1325563"/>
          </a:xfrm>
        </p:spPr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973" y="231957"/>
            <a:ext cx="9252981" cy="6543312"/>
          </a:xfrm>
        </p:spPr>
      </p:pic>
    </p:spTree>
    <p:extLst>
      <p:ext uri="{BB962C8B-B14F-4D97-AF65-F5344CB8AC3E}">
        <p14:creationId xmlns:p14="http://schemas.microsoft.com/office/powerpoint/2010/main" val="75677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134912"/>
            <a:ext cx="10296013" cy="7280899"/>
          </a:xfrm>
        </p:spPr>
      </p:pic>
    </p:spTree>
    <p:extLst>
      <p:ext uri="{BB962C8B-B14F-4D97-AF65-F5344CB8AC3E}">
        <p14:creationId xmlns:p14="http://schemas.microsoft.com/office/powerpoint/2010/main" val="210506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 smtClean="0"/>
              <a:t>ＣＯ２を出さないエネルギー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2" t="26575" r="12507" b="11811"/>
          <a:stretch/>
        </p:blipFill>
        <p:spPr>
          <a:xfrm>
            <a:off x="1045728" y="1263670"/>
            <a:ext cx="9318758" cy="5411450"/>
          </a:xfrm>
        </p:spPr>
      </p:pic>
    </p:spTree>
    <p:extLst>
      <p:ext uri="{BB962C8B-B14F-4D97-AF65-F5344CB8AC3E}">
        <p14:creationId xmlns:p14="http://schemas.microsoft.com/office/powerpoint/2010/main" val="124114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41" y="0"/>
            <a:ext cx="9742005" cy="6889129"/>
          </a:xfrm>
        </p:spPr>
      </p:pic>
    </p:spTree>
    <p:extLst>
      <p:ext uri="{BB962C8B-B14F-4D97-AF65-F5344CB8AC3E}">
        <p14:creationId xmlns:p14="http://schemas.microsoft.com/office/powerpoint/2010/main" val="398888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みんなができることは？（家族や友達と）</a:t>
            </a:r>
            <a:endParaRPr kumimoji="1" lang="ja-JP" altLang="en-US" dirty="0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844" y="1440551"/>
            <a:ext cx="2974543" cy="2115007"/>
          </a:xfr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827" y="4232474"/>
            <a:ext cx="2186928" cy="185344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827" y="1549793"/>
            <a:ext cx="2197665" cy="233786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945" y="3730139"/>
            <a:ext cx="3520340" cy="2373479"/>
          </a:xfrm>
          <a:prstGeom prst="rect">
            <a:avLst/>
          </a:prstGeom>
        </p:spPr>
      </p:pic>
      <p:sp>
        <p:nvSpPr>
          <p:cNvPr id="11" name="右矢印 10"/>
          <p:cNvSpPr/>
          <p:nvPr/>
        </p:nvSpPr>
        <p:spPr>
          <a:xfrm>
            <a:off x="4850674" y="254685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右矢印 11"/>
          <p:cNvSpPr/>
          <p:nvPr/>
        </p:nvSpPr>
        <p:spPr>
          <a:xfrm>
            <a:off x="4850674" y="48036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463040" y="6186825"/>
            <a:ext cx="8438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ちいさいことから、むりせずにすこしずつやってみよう。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3933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ほかには？（もっと身近）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2600238" y="3389172"/>
            <a:ext cx="367120" cy="15549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710" y="1954910"/>
            <a:ext cx="1799539" cy="1567282"/>
          </a:xfrm>
        </p:spPr>
      </p:pic>
      <p:sp>
        <p:nvSpPr>
          <p:cNvPr id="7" name="正方形/長方形 6"/>
          <p:cNvSpPr/>
          <p:nvPr/>
        </p:nvSpPr>
        <p:spPr>
          <a:xfrm>
            <a:off x="5725886" y="3389172"/>
            <a:ext cx="161108" cy="16008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コンテンツ プレースホルダ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29" y="1954910"/>
            <a:ext cx="1799539" cy="1567282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74328">
            <a:off x="1550719" y="3828144"/>
            <a:ext cx="1271016" cy="165232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74328">
            <a:off x="4693791" y="3828144"/>
            <a:ext cx="1271016" cy="1652321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5259" y="797318"/>
            <a:ext cx="4400562" cy="3583864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4598125" y="5167501"/>
            <a:ext cx="72228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dirty="0" smtClean="0">
                <a:latin typeface="+mn-ea"/>
              </a:rPr>
              <a:t>水道（すいどう）の節約（せつやく）</a:t>
            </a:r>
            <a:endParaRPr lang="en-US" altLang="ja-JP" sz="2400" dirty="0" smtClean="0">
              <a:latin typeface="+mn-ea"/>
            </a:endParaRPr>
          </a:p>
          <a:p>
            <a:r>
              <a:rPr lang="ja-JP" altLang="en-US" sz="2400" dirty="0" smtClean="0">
                <a:latin typeface="+mn-ea"/>
              </a:rPr>
              <a:t>水道代を年間１０万円へらし、ＣＯ２を１５０ｋｇへらしました。（</a:t>
            </a:r>
            <a:r>
              <a:rPr lang="ja-JP" altLang="en-US" sz="2400" dirty="0">
                <a:latin typeface="+mn-ea"/>
              </a:rPr>
              <a:t>水巻みなみ</a:t>
            </a:r>
            <a:r>
              <a:rPr lang="ja-JP" altLang="en-US" sz="2400" dirty="0" smtClean="0">
                <a:latin typeface="+mn-ea"/>
              </a:rPr>
              <a:t>保育所、１００名弱）</a:t>
            </a:r>
            <a:endParaRPr lang="en-US" altLang="ja-JP" sz="2400" dirty="0" smtClean="0">
              <a:latin typeface="+mn-ea"/>
            </a:endParaRPr>
          </a:p>
          <a:p>
            <a:r>
              <a:rPr lang="ja-JP" altLang="en-US" sz="2400" dirty="0" smtClean="0">
                <a:latin typeface="+mn-ea"/>
              </a:rPr>
              <a:t>水道水も浄水場でエネルギーを使って、作られます。</a:t>
            </a:r>
            <a:endParaRPr lang="ja-JP" altLang="en-US" sz="2400" dirty="0">
              <a:latin typeface="+mn-ea"/>
            </a:endParaRPr>
          </a:p>
        </p:txBody>
      </p:sp>
      <p:sp>
        <p:nvSpPr>
          <p:cNvPr id="12" name="右矢印 11"/>
          <p:cNvSpPr/>
          <p:nvPr/>
        </p:nvSpPr>
        <p:spPr>
          <a:xfrm>
            <a:off x="3326177" y="303756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吹き出し 12"/>
          <p:cNvSpPr/>
          <p:nvPr/>
        </p:nvSpPr>
        <p:spPr>
          <a:xfrm>
            <a:off x="452846" y="5320937"/>
            <a:ext cx="3283131" cy="1184366"/>
          </a:xfrm>
          <a:prstGeom prst="wedgeRectCallout">
            <a:avLst>
              <a:gd name="adj1" fmla="val 108345"/>
              <a:gd name="adj2" fmla="val -17720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>
                <a:solidFill>
                  <a:schemeClr val="tx1"/>
                </a:solidFill>
              </a:rPr>
              <a:t>水のほそさを、えん</a:t>
            </a:r>
            <a:r>
              <a:rPr lang="ja-JP" altLang="en-US" sz="2400" dirty="0" err="1" smtClean="0">
                <a:solidFill>
                  <a:schemeClr val="tx1"/>
                </a:solidFill>
              </a:rPr>
              <a:t>ぴ</a:t>
            </a:r>
            <a:r>
              <a:rPr lang="ja-JP" altLang="en-US" sz="2400" dirty="0" smtClean="0">
                <a:solidFill>
                  <a:schemeClr val="tx1"/>
                </a:solidFill>
              </a:rPr>
              <a:t>つぐらいにしただけ！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21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1" grpId="0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おうちのＣＯ２をへらすには？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みなさんのとりくみは、学校とおうちです。</a:t>
            </a:r>
            <a:endParaRPr lang="en-US" altLang="ja-JP" dirty="0" smtClean="0"/>
          </a:p>
          <a:p>
            <a:r>
              <a:rPr kumimoji="1" lang="ja-JP" altLang="en-US" dirty="0" err="1" smtClean="0"/>
              <a:t>がっ</a:t>
            </a:r>
            <a:r>
              <a:rPr kumimoji="1" lang="ja-JP" altLang="en-US" dirty="0" smtClean="0"/>
              <a:t>こうでは、先生と。おうちでは、かぞくで話してみましょう。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おうちでは、「家庭（かてい）のうちエコ診断」というのもあります。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みんなで、一歩をふみだそう！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612" y="3299892"/>
            <a:ext cx="5980188" cy="341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3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898</Words>
  <Application>Microsoft Office PowerPoint</Application>
  <PresentationFormat>ワイド画面</PresentationFormat>
  <Paragraphs>101</Paragraphs>
  <Slides>18</Slides>
  <Notes>12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4" baseType="lpstr">
      <vt:lpstr>HGP創英角ﾎﾟｯﾌﾟ体</vt:lpstr>
      <vt:lpstr>ＭＳ Ｐゴシック</vt:lpstr>
      <vt:lpstr>Arial</vt:lpstr>
      <vt:lpstr>Calibri</vt:lpstr>
      <vt:lpstr>Calibri Light</vt:lpstr>
      <vt:lpstr>Office テーマ</vt:lpstr>
      <vt:lpstr>ＣＯ２ってなんだろう？</vt:lpstr>
      <vt:lpstr>　きょう　　　　　　ちきゅうおんだんか　　　　べんきょう 今日は、地球温暖化の勉強をします。</vt:lpstr>
      <vt:lpstr>地球温暖化とは？</vt:lpstr>
      <vt:lpstr>おんしつ 温室って、こんなかんじ？</vt:lpstr>
      <vt:lpstr>温室の効果があると…こんな感じ？</vt:lpstr>
      <vt:lpstr>温室効果ガスで有名なのは？</vt:lpstr>
      <vt:lpstr>Ｃ（たんそ）とは？</vt:lpstr>
      <vt:lpstr>Ｏ（さんそ）とは？</vt:lpstr>
      <vt:lpstr>みなさんは、なにを育（そだ）てたのかな？</vt:lpstr>
      <vt:lpstr>今の生活は？</vt:lpstr>
      <vt:lpstr>PowerPoint プレゼンテーション</vt:lpstr>
      <vt:lpstr>PowerPoint プレゼンテーション</vt:lpstr>
      <vt:lpstr>PowerPoint プレゼンテーション</vt:lpstr>
      <vt:lpstr>ＣＯ２を出さないエネルギー</vt:lpstr>
      <vt:lpstr>PowerPoint プレゼンテーション</vt:lpstr>
      <vt:lpstr>みんなができることは？（家族や友達と）</vt:lpstr>
      <vt:lpstr>ほかには？（もっと身近）</vt:lpstr>
      <vt:lpstr>おうちのＣＯ２をへらすには？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ＣＯ２ってなんだろう？</dc:title>
  <dc:creator>matsuzaki20</dc:creator>
  <cp:lastModifiedBy>hisashi708</cp:lastModifiedBy>
  <cp:revision>47</cp:revision>
  <cp:lastPrinted>2014-09-04T01:03:12Z</cp:lastPrinted>
  <dcterms:created xsi:type="dcterms:W3CDTF">2014-09-01T06:08:44Z</dcterms:created>
  <dcterms:modified xsi:type="dcterms:W3CDTF">2015-08-27T04:16:37Z</dcterms:modified>
</cp:coreProperties>
</file>