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7" r:id="rId2"/>
    <p:sldId id="395" r:id="rId3"/>
    <p:sldId id="256" r:id="rId4"/>
    <p:sldId id="258" r:id="rId5"/>
    <p:sldId id="259" r:id="rId6"/>
    <p:sldId id="308" r:id="rId7"/>
    <p:sldId id="387" r:id="rId8"/>
    <p:sldId id="400" r:id="rId9"/>
    <p:sldId id="398" r:id="rId10"/>
    <p:sldId id="333" r:id="rId11"/>
    <p:sldId id="334" r:id="rId12"/>
    <p:sldId id="337" r:id="rId13"/>
    <p:sldId id="389" r:id="rId14"/>
    <p:sldId id="299" r:id="rId15"/>
    <p:sldId id="390" r:id="rId16"/>
    <p:sldId id="391" r:id="rId17"/>
    <p:sldId id="392" r:id="rId18"/>
    <p:sldId id="289" r:id="rId19"/>
    <p:sldId id="339" r:id="rId20"/>
    <p:sldId id="393" r:id="rId21"/>
    <p:sldId id="340" r:id="rId22"/>
    <p:sldId id="397" r:id="rId23"/>
    <p:sldId id="396" r:id="rId24"/>
    <p:sldId id="350" r:id="rId25"/>
    <p:sldId id="318" r:id="rId26"/>
    <p:sldId id="373" r:id="rId27"/>
    <p:sldId id="375" r:id="rId28"/>
    <p:sldId id="377" r:id="rId29"/>
    <p:sldId id="379" r:id="rId30"/>
    <p:sldId id="381" r:id="rId31"/>
    <p:sldId id="383" r:id="rId32"/>
    <p:sldId id="385" r:id="rId33"/>
    <p:sldId id="326" r:id="rId34"/>
    <p:sldId id="327" r:id="rId35"/>
    <p:sldId id="328" r:id="rId36"/>
    <p:sldId id="329" r:id="rId37"/>
    <p:sldId id="399" r:id="rId38"/>
    <p:sldId id="394" r:id="rId39"/>
    <p:sldId id="354" r:id="rId40"/>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4F81BD"/>
    <a:srgbClr val="66FF33"/>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64580" autoAdjust="0"/>
  </p:normalViewPr>
  <p:slideViewPr>
    <p:cSldViewPr>
      <p:cViewPr varScale="1">
        <p:scale>
          <a:sx n="75" d="100"/>
          <a:sy n="75" d="100"/>
        </p:scale>
        <p:origin x="248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36EF4DEC-B180-4BED-8E9A-FCC9AE54C3C3}" type="datetimeFigureOut">
              <a:rPr kumimoji="1" lang="ja-JP" altLang="en-US" smtClean="0"/>
              <a:pPr/>
              <a:t>2014/1/17</a:t>
            </a:fld>
            <a:endParaRPr kumimoji="1" lang="ja-JP" altLang="en-US"/>
          </a:p>
        </p:txBody>
      </p:sp>
      <p:sp>
        <p:nvSpPr>
          <p:cNvPr id="4" name="フッター プレースホルダ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1B01A10B-345A-41A5-B17E-FE04498550F7}" type="slidenum">
              <a:rPr kumimoji="1" lang="ja-JP" altLang="en-US" smtClean="0"/>
              <a:pPr/>
              <a:t>‹#›</a:t>
            </a:fld>
            <a:endParaRPr kumimoji="1" lang="ja-JP" altLang="en-US"/>
          </a:p>
        </p:txBody>
      </p:sp>
    </p:spTree>
    <p:extLst>
      <p:ext uri="{BB962C8B-B14F-4D97-AF65-F5344CB8AC3E}">
        <p14:creationId xmlns:p14="http://schemas.microsoft.com/office/powerpoint/2010/main" val="1229367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2FBA85FF-5789-426C-990C-36E137048E06}" type="datetimeFigureOut">
              <a:rPr kumimoji="1" lang="ja-JP" altLang="en-US" smtClean="0"/>
              <a:pPr/>
              <a:t>2014/1/17</a:t>
            </a:fld>
            <a:endParaRPr kumimoji="1" lang="ja-JP" altLang="en-US"/>
          </a:p>
        </p:txBody>
      </p:sp>
      <p:sp>
        <p:nvSpPr>
          <p:cNvPr id="4" name="スライド イメージ プレースホルダー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24400"/>
            <a:ext cx="5486400" cy="4475163"/>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7213"/>
            <a:ext cx="2971800" cy="496887"/>
          </a:xfrm>
          <a:prstGeom prst="rect">
            <a:avLst/>
          </a:prstGeom>
        </p:spPr>
        <p:txBody>
          <a:bodyPr vert="horz" lIns="91440" tIns="45720" rIns="91440" bIns="45720" rtlCol="0" anchor="b"/>
          <a:lstStyle>
            <a:lvl1pPr algn="r">
              <a:defRPr sz="1200"/>
            </a:lvl1pPr>
          </a:lstStyle>
          <a:p>
            <a:fld id="{790E0A79-AC43-4992-865B-1A4415582DEE}" type="slidenum">
              <a:rPr kumimoji="1" lang="ja-JP" altLang="en-US" smtClean="0"/>
              <a:pPr/>
              <a:t>‹#›</a:t>
            </a:fld>
            <a:endParaRPr kumimoji="1" lang="ja-JP" altLang="en-US"/>
          </a:p>
        </p:txBody>
      </p:sp>
    </p:spTree>
    <p:extLst>
      <p:ext uri="{BB962C8B-B14F-4D97-AF65-F5344CB8AC3E}">
        <p14:creationId xmlns:p14="http://schemas.microsoft.com/office/powerpoint/2010/main" val="34824646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この教材は環境教育・エコライフ啓発のための出前授業における講師の活用をめざし</a:t>
            </a:r>
            <a:endParaRPr kumimoji="1" lang="en-US" altLang="ja-JP" dirty="0" smtClean="0"/>
          </a:p>
          <a:p>
            <a:r>
              <a:rPr kumimoji="1" lang="ja-JP" altLang="en-US" dirty="0" smtClean="0"/>
              <a:t>パネルシアターとして開発していますが</a:t>
            </a:r>
            <a:endParaRPr kumimoji="1" lang="en-US" altLang="ja-JP" dirty="0" smtClean="0"/>
          </a:p>
          <a:p>
            <a:r>
              <a:rPr kumimoji="1" lang="ja-JP" altLang="en-US" dirty="0" smtClean="0"/>
              <a:t>パワーポイント教材としても活用できるようシナリオを工夫しました。</a:t>
            </a:r>
            <a:endParaRPr kumimoji="1" lang="en-US" altLang="ja-JP" dirty="0" smtClean="0"/>
          </a:p>
          <a:p>
            <a:endParaRPr kumimoji="1" lang="en-US" altLang="ja-JP" dirty="0" smtClean="0"/>
          </a:p>
          <a:p>
            <a:r>
              <a:rPr kumimoji="1" lang="ja-JP" altLang="en-US" dirty="0" smtClean="0"/>
              <a:t>対象・・・幼児から小学生</a:t>
            </a:r>
            <a:endParaRPr kumimoji="1" lang="en-US" altLang="ja-JP" dirty="0" smtClean="0"/>
          </a:p>
          <a:p>
            <a:r>
              <a:rPr kumimoji="1" lang="ja-JP" altLang="en-US" dirty="0" smtClean="0"/>
              <a:t>授業時間・・・３０分～６０分</a:t>
            </a:r>
            <a:endParaRPr kumimoji="1" lang="en-US" altLang="ja-JP" dirty="0" smtClean="0"/>
          </a:p>
          <a:p>
            <a:r>
              <a:rPr kumimoji="1" lang="ja-JP" altLang="en-US" dirty="0" smtClean="0"/>
              <a:t>　　　　　　　　各実施現場でのテーマ、時間に合わせて調整してください。</a:t>
            </a:r>
            <a:endParaRPr kumimoji="1" lang="en-US" altLang="ja-JP" dirty="0" smtClean="0"/>
          </a:p>
          <a:p>
            <a:r>
              <a:rPr kumimoji="1" lang="ja-JP" altLang="en-US" dirty="0" smtClean="0"/>
              <a:t>　　　　　　　　参加者との双方向対話型で進行させるとより効果的です。</a:t>
            </a:r>
            <a:endParaRPr kumimoji="1" lang="en-US" altLang="ja-JP" dirty="0" smtClean="0"/>
          </a:p>
          <a:p>
            <a:endParaRPr kumimoji="1" lang="en-US" altLang="ja-JP" dirty="0" smtClean="0"/>
          </a:p>
          <a:p>
            <a:r>
              <a:rPr kumimoji="1" lang="ja-JP" altLang="en-US" dirty="0" smtClean="0"/>
              <a:t>全体を下記の３部構成にしています。</a:t>
            </a:r>
            <a:endParaRPr kumimoji="1" lang="en-US" altLang="ja-JP" dirty="0" smtClean="0"/>
          </a:p>
          <a:p>
            <a:r>
              <a:rPr kumimoji="1" lang="ja-JP" altLang="en-US" dirty="0" smtClean="0"/>
              <a:t>単独での授業、組み合わせての授業も可能です。</a:t>
            </a:r>
            <a:endParaRPr kumimoji="1" lang="en-US" altLang="ja-JP" dirty="0" smtClean="0"/>
          </a:p>
          <a:p>
            <a:r>
              <a:rPr kumimoji="1" lang="ja-JP" altLang="en-US" dirty="0" smtClean="0"/>
              <a:t>　　　①　地球温暖化って</a:t>
            </a:r>
            <a:r>
              <a:rPr kumimoji="1" lang="ja-JP" altLang="en-US" dirty="0" err="1" smtClean="0"/>
              <a:t>な</a:t>
            </a:r>
            <a:r>
              <a:rPr kumimoji="1" lang="ja-JP" altLang="en-US" dirty="0" smtClean="0"/>
              <a:t>あに？</a:t>
            </a:r>
            <a:endParaRPr kumimoji="1" lang="en-US" altLang="ja-JP" dirty="0" smtClean="0"/>
          </a:p>
          <a:p>
            <a:r>
              <a:rPr kumimoji="1" lang="ja-JP" altLang="en-US" dirty="0" smtClean="0"/>
              <a:t>　　　②　エコトンファミリーのエコチャレンジ！</a:t>
            </a:r>
            <a:endParaRPr kumimoji="1" lang="en-US" altLang="ja-JP" dirty="0" smtClean="0"/>
          </a:p>
          <a:p>
            <a:r>
              <a:rPr kumimoji="1" lang="ja-JP" altLang="en-US" dirty="0" smtClean="0"/>
              <a:t>　　　③　おいしいエコみつけよう！</a:t>
            </a:r>
            <a:endParaRPr kumimoji="1" lang="en-US" altLang="ja-JP" dirty="0" smtClean="0"/>
          </a:p>
          <a:p>
            <a:endParaRPr kumimoji="1" lang="ja-JP" altLang="en-US"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1</a:t>
            </a:fld>
            <a:endParaRPr kumimoji="1" lang="ja-JP" altLang="en-US"/>
          </a:p>
        </p:txBody>
      </p:sp>
    </p:spTree>
    <p:extLst>
      <p:ext uri="{BB962C8B-B14F-4D97-AF65-F5344CB8AC3E}">
        <p14:creationId xmlns:p14="http://schemas.microsoft.com/office/powerpoint/2010/main" val="124712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10</a:t>
            </a:fld>
            <a:endParaRPr kumimoji="1" lang="ja-JP" altLang="en-US"/>
          </a:p>
        </p:txBody>
      </p:sp>
    </p:spTree>
    <p:extLst>
      <p:ext uri="{BB962C8B-B14F-4D97-AF65-F5344CB8AC3E}">
        <p14:creationId xmlns:p14="http://schemas.microsoft.com/office/powerpoint/2010/main" val="1410102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こんにちは！ぼくエコトン</a:t>
            </a:r>
            <a:endParaRPr kumimoji="1" lang="en-US" altLang="ja-JP" dirty="0" smtClean="0"/>
          </a:p>
          <a:p>
            <a:r>
              <a:rPr kumimoji="1" lang="ja-JP" altLang="en-US" dirty="0" err="1" smtClean="0"/>
              <a:t>ぼくんちは</a:t>
            </a:r>
            <a:r>
              <a:rPr kumimoji="1" lang="ja-JP" altLang="en-US" dirty="0" smtClean="0"/>
              <a:t>家族みんなでエコにチャレンジすることに決めたんだ。　</a:t>
            </a:r>
            <a:endParaRPr kumimoji="1" lang="en-US" altLang="ja-JP" dirty="0" smtClean="0"/>
          </a:p>
          <a:p>
            <a:r>
              <a:rPr kumimoji="1" lang="ja-JP" altLang="en-US" dirty="0" smtClean="0"/>
              <a:t>よろしく</a:t>
            </a:r>
            <a:r>
              <a:rPr kumimoji="1" lang="ja-JP" altLang="en-US" dirty="0" err="1" smtClean="0"/>
              <a:t>ね</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11</a:t>
            </a:fld>
            <a:endParaRPr kumimoji="1" lang="ja-JP" altLang="en-US"/>
          </a:p>
        </p:txBody>
      </p:sp>
    </p:spTree>
    <p:extLst>
      <p:ext uri="{BB962C8B-B14F-4D97-AF65-F5344CB8AC3E}">
        <p14:creationId xmlns:p14="http://schemas.microsoft.com/office/powerpoint/2010/main" val="2643344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solidFill>
                  <a:srgbClr val="FF0000"/>
                </a:solidFill>
              </a:rPr>
              <a:t>ぼくの家族を紹介するね！</a:t>
            </a:r>
            <a:endParaRPr kumimoji="1" lang="en-US" altLang="ja-JP" dirty="0" smtClean="0">
              <a:solidFill>
                <a:srgbClr val="FF0000"/>
              </a:solidFill>
            </a:endParaRPr>
          </a:p>
          <a:p>
            <a:r>
              <a:rPr kumimoji="1" lang="ja-JP" altLang="en-US" dirty="0" smtClean="0"/>
              <a:t>まず、お父さんのパパトン、</a:t>
            </a:r>
            <a:endParaRPr kumimoji="1" lang="en-US" altLang="ja-JP" dirty="0" smtClean="0"/>
          </a:p>
          <a:p>
            <a:r>
              <a:rPr kumimoji="1" lang="ja-JP" altLang="en-US" dirty="0" smtClean="0"/>
              <a:t>そして、お母さんのママトン</a:t>
            </a:r>
            <a:endParaRPr kumimoji="1" lang="en-US" altLang="ja-JP" dirty="0" smtClean="0"/>
          </a:p>
          <a:p>
            <a:r>
              <a:rPr kumimoji="1" lang="ja-JP" altLang="en-US" dirty="0" smtClean="0"/>
              <a:t>それから妹のヒメトンだよ。</a:t>
            </a:r>
            <a:endParaRPr kumimoji="1" lang="en-US" altLang="ja-JP" dirty="0" smtClean="0"/>
          </a:p>
          <a:p>
            <a:r>
              <a:rPr kumimoji="1" lang="ja-JP" altLang="en-US" dirty="0" err="1" smtClean="0"/>
              <a:t>ぼくんちは</a:t>
            </a:r>
            <a:r>
              <a:rPr kumimoji="1" lang="ja-JP" altLang="en-US" dirty="0" smtClean="0"/>
              <a:t>４人家族なんだ、よろしく</a:t>
            </a:r>
            <a:r>
              <a:rPr kumimoji="1" lang="ja-JP" altLang="en-US" dirty="0" err="1" smtClean="0"/>
              <a:t>ね。</a:t>
            </a:r>
            <a:r>
              <a:rPr kumimoji="1" lang="ja-JP" altLang="en-US" dirty="0" smtClean="0"/>
              <a:t>　</a:t>
            </a:r>
            <a:endParaRPr kumimoji="1" lang="en-US" altLang="ja-JP" dirty="0" smtClean="0"/>
          </a:p>
          <a:p>
            <a:r>
              <a:rPr kumimoji="1" lang="ja-JP" altLang="en-US" dirty="0" smtClean="0"/>
              <a:t>みんなのおうちは何人家族？</a:t>
            </a:r>
            <a:endParaRPr kumimoji="1" lang="en-US" altLang="ja-JP" dirty="0" smtClean="0"/>
          </a:p>
          <a:p>
            <a:r>
              <a:rPr kumimoji="1" lang="ja-JP" altLang="en-US" dirty="0" smtClean="0"/>
              <a:t>４人家族の人いるかな？</a:t>
            </a:r>
            <a:endParaRPr kumimoji="1" lang="ja-JP" altLang="en-US" dirty="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12</a:t>
            </a:fld>
            <a:endParaRPr kumimoji="1" lang="ja-JP" altLang="en-US"/>
          </a:p>
        </p:txBody>
      </p:sp>
    </p:spTree>
    <p:extLst>
      <p:ext uri="{BB962C8B-B14F-4D97-AF65-F5344CB8AC3E}">
        <p14:creationId xmlns:p14="http://schemas.microsoft.com/office/powerpoint/2010/main" val="184505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ここが</a:t>
            </a:r>
            <a:r>
              <a:rPr kumimoji="1" lang="ja-JP" altLang="en-US" dirty="0" err="1" smtClean="0"/>
              <a:t>ぼくんちさ。</a:t>
            </a:r>
            <a:r>
              <a:rPr kumimoji="1" lang="ja-JP" altLang="en-US" dirty="0" smtClean="0"/>
              <a:t>　あ。ママトンだ！　ただいまー。</a:t>
            </a:r>
          </a:p>
          <a:p>
            <a:r>
              <a:rPr kumimoji="1" lang="ja-JP" altLang="en-US" dirty="0" err="1" smtClean="0"/>
              <a:t>ぼくんちは</a:t>
            </a:r>
            <a:r>
              <a:rPr kumimoji="1" lang="ja-JP" altLang="en-US" dirty="0" smtClean="0"/>
              <a:t>南側に大きな木があるから夏でもとっても涼しいよ。</a:t>
            </a:r>
            <a:endParaRPr kumimoji="1" lang="en-US" altLang="ja-JP" dirty="0" smtClean="0"/>
          </a:p>
          <a:p>
            <a:r>
              <a:rPr kumimoji="1" lang="ja-JP" altLang="en-US" dirty="0" smtClean="0"/>
              <a:t>暑い夏、ぼく達は窓いっぱいになるようにアサガオを育てたよ。</a:t>
            </a:r>
            <a:endParaRPr kumimoji="1" lang="en-US" altLang="ja-JP" dirty="0" smtClean="0"/>
          </a:p>
          <a:p>
            <a:r>
              <a:rPr kumimoji="1" lang="ja-JP" altLang="en-US" dirty="0" smtClean="0"/>
              <a:t>グリーンカーテンって言うんだ。</a:t>
            </a:r>
            <a:endParaRPr kumimoji="1" lang="en-US" altLang="ja-JP" dirty="0" smtClean="0"/>
          </a:p>
          <a:p>
            <a:r>
              <a:rPr kumimoji="1" lang="ja-JP" altLang="en-US" dirty="0" smtClean="0"/>
              <a:t>これで部屋の中は２度位涼しくなるんだってさ！</a:t>
            </a:r>
            <a:endParaRPr kumimoji="1" lang="en-US" altLang="ja-JP" dirty="0" smtClean="0"/>
          </a:p>
          <a:p>
            <a:r>
              <a:rPr kumimoji="1" lang="ja-JP" altLang="en-US" dirty="0" smtClean="0"/>
              <a:t>ゴーヤーやキュウリ、ヘチマのカーテンもおすすめだよ、</a:t>
            </a:r>
            <a:endParaRPr kumimoji="1" lang="en-US" altLang="ja-JP" dirty="0" smtClean="0"/>
          </a:p>
          <a:p>
            <a:r>
              <a:rPr kumimoji="1" lang="ja-JP" altLang="en-US" dirty="0" smtClean="0"/>
              <a:t>いっぱい食べられるからぼくはゴーヤがいいな。</a:t>
            </a:r>
            <a:r>
              <a:rPr kumimoji="1" lang="ja-JP" altLang="en-US" dirty="0" smtClean="0">
                <a:solidFill>
                  <a:srgbClr val="FF0000"/>
                </a:solidFill>
              </a:rPr>
              <a:t>（アサガオからゴーヤへ、説明する。）</a:t>
            </a:r>
            <a:endParaRPr kumimoji="1" lang="en-US" altLang="ja-JP" dirty="0" smtClean="0">
              <a:solidFill>
                <a:srgbClr val="FF0000"/>
              </a:solidFill>
            </a:endParaRPr>
          </a:p>
          <a:p>
            <a:r>
              <a:rPr kumimoji="1" lang="ja-JP" altLang="en-US" dirty="0" smtClean="0"/>
              <a:t>あ、ママトンはお買い物に行くのかな？</a:t>
            </a:r>
            <a:endParaRPr kumimoji="1" lang="en-US" altLang="ja-JP" dirty="0" smtClean="0"/>
          </a:p>
          <a:p>
            <a:r>
              <a:rPr kumimoji="1" lang="ja-JP" altLang="en-US" dirty="0" smtClean="0"/>
              <a:t>ママトン　「そこのスーパーまで行ってくるわね。もちろんエコバックもっていくわよ。」</a:t>
            </a:r>
            <a:endParaRPr kumimoji="1" lang="en-US" altLang="ja-JP" dirty="0" smtClean="0"/>
          </a:p>
          <a:p>
            <a:r>
              <a:rPr kumimoji="1" lang="ja-JP" altLang="en-US" dirty="0" smtClean="0"/>
              <a:t>パパトン　「ママトン。車で送って行こうか？」</a:t>
            </a:r>
            <a:endParaRPr kumimoji="1" lang="en-US" altLang="ja-JP" dirty="0" smtClean="0"/>
          </a:p>
          <a:p>
            <a:r>
              <a:rPr kumimoji="1" lang="ja-JP" altLang="en-US" dirty="0" smtClean="0"/>
              <a:t>ママトン　「すぐそこだから車はいらないわ。パパトンも一緒に行き</a:t>
            </a:r>
            <a:r>
              <a:rPr kumimoji="1" lang="ja-JP" altLang="en-US" dirty="0" err="1" smtClean="0"/>
              <a:t>ましょ。</a:t>
            </a:r>
            <a:endParaRPr kumimoji="1" lang="en-US" altLang="ja-JP" dirty="0" smtClean="0"/>
          </a:p>
          <a:p>
            <a:r>
              <a:rPr kumimoji="1" lang="ja-JP" altLang="en-US" dirty="0" smtClean="0"/>
              <a:t>　　　　　　そろそろ少しダイエットしなきゃ駄目でしょ。」</a:t>
            </a:r>
            <a:endParaRPr kumimoji="1" lang="en-US" altLang="ja-JP" dirty="0" smtClean="0"/>
          </a:p>
          <a:p>
            <a:r>
              <a:rPr kumimoji="1" lang="ja-JP" altLang="en-US" dirty="0" smtClean="0"/>
              <a:t>パパトン　「よし歩いて行くか。車を使うとＣＯ</a:t>
            </a:r>
            <a:r>
              <a:rPr kumimoji="1" lang="en-US" altLang="ja-JP" dirty="0" smtClean="0"/>
              <a:t>2</a:t>
            </a:r>
            <a:r>
              <a:rPr kumimoji="1" lang="ja-JP" altLang="en-US" dirty="0" smtClean="0"/>
              <a:t>を増やすことになる</a:t>
            </a:r>
            <a:r>
              <a:rPr kumimoji="1" lang="ja-JP" altLang="en-US" dirty="0" err="1" smtClean="0"/>
              <a:t>もんな。</a:t>
            </a:r>
            <a:r>
              <a:rPr kumimoji="1" lang="ja-JP" altLang="en-US" dirty="0" smtClean="0"/>
              <a:t>」</a:t>
            </a:r>
            <a:endParaRPr kumimoji="1" lang="en-US" altLang="ja-JP" dirty="0" smtClean="0"/>
          </a:p>
          <a:p>
            <a:r>
              <a:rPr kumimoji="1" lang="ja-JP" altLang="en-US" dirty="0" smtClean="0"/>
              <a:t>　　　　　　２人ともなかよく出かけてしまいましたよ。</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13</a:t>
            </a:fld>
            <a:endParaRPr kumimoji="1" lang="ja-JP" altLang="en-US"/>
          </a:p>
        </p:txBody>
      </p:sp>
    </p:spTree>
    <p:extLst>
      <p:ext uri="{BB962C8B-B14F-4D97-AF65-F5344CB8AC3E}">
        <p14:creationId xmlns:p14="http://schemas.microsoft.com/office/powerpoint/2010/main" val="72107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あれあれ、黒い雲が出てきたね。</a:t>
            </a:r>
            <a:endParaRPr kumimoji="1" lang="en-US" altLang="ja-JP" dirty="0" smtClean="0"/>
          </a:p>
          <a:p>
            <a:r>
              <a:rPr kumimoji="1" lang="ja-JP" altLang="en-US" dirty="0" smtClean="0"/>
              <a:t>あ、雨が降ってきた！</a:t>
            </a:r>
            <a:endParaRPr kumimoji="1" lang="en-US" altLang="ja-JP" dirty="0" smtClean="0"/>
          </a:p>
          <a:p>
            <a:r>
              <a:rPr kumimoji="1" lang="ja-JP" altLang="en-US" dirty="0" err="1" smtClean="0"/>
              <a:t>ぼくんちは</a:t>
            </a:r>
            <a:r>
              <a:rPr kumimoji="1" lang="ja-JP" altLang="en-US" dirty="0" smtClean="0"/>
              <a:t>雨も大切に利用するよ」。</a:t>
            </a:r>
            <a:endParaRPr kumimoji="1" lang="en-US" altLang="ja-JP" dirty="0" smtClean="0"/>
          </a:p>
          <a:p>
            <a:r>
              <a:rPr kumimoji="1" lang="ja-JP" altLang="en-US" dirty="0" smtClean="0"/>
              <a:t>大きなバケツにためておいて庭の木や花にまいてあげるのさ。</a:t>
            </a:r>
            <a:endParaRPr kumimoji="1" lang="en-US" altLang="ja-JP" dirty="0" smtClean="0"/>
          </a:p>
          <a:p>
            <a:r>
              <a:rPr kumimoji="1" lang="ja-JP" altLang="en-US" dirty="0" smtClean="0"/>
              <a:t>暑い朝の水まきにも使えるよ。　</a:t>
            </a:r>
            <a:endParaRPr kumimoji="1" lang="en-US" altLang="ja-JP" dirty="0" smtClean="0"/>
          </a:p>
          <a:p>
            <a:r>
              <a:rPr kumimoji="1" lang="ja-JP" altLang="en-US" dirty="0" smtClean="0"/>
              <a:t>きっと大きな水の節約になってるよね。</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14</a:t>
            </a:fld>
            <a:endParaRPr kumimoji="1" lang="ja-JP" altLang="en-US"/>
          </a:p>
        </p:txBody>
      </p:sp>
    </p:spTree>
    <p:extLst>
      <p:ext uri="{BB962C8B-B14F-4D97-AF65-F5344CB8AC3E}">
        <p14:creationId xmlns:p14="http://schemas.microsoft.com/office/powerpoint/2010/main" val="2371386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ここは台所（キッチン）さ。</a:t>
            </a:r>
            <a:endParaRPr kumimoji="1" lang="en-US" altLang="ja-JP" dirty="0" smtClean="0"/>
          </a:p>
          <a:p>
            <a:r>
              <a:rPr kumimoji="1" lang="ja-JP" altLang="en-US" dirty="0" smtClean="0"/>
              <a:t>ヒメトンはくいしんぼだから　いつもママトンと台所にいるよ。</a:t>
            </a:r>
            <a:endParaRPr kumimoji="1" lang="en-US" altLang="ja-JP" dirty="0" smtClean="0"/>
          </a:p>
          <a:p>
            <a:r>
              <a:rPr kumimoji="1" lang="ja-JP" altLang="en-US" dirty="0" smtClean="0"/>
              <a:t>ママトン　「ヒメトン、冷蔵庫のあけっぱなしは駄目よ。冷たい空気が</a:t>
            </a:r>
            <a:endParaRPr kumimoji="1" lang="en-US" altLang="ja-JP" dirty="0" smtClean="0"/>
          </a:p>
          <a:p>
            <a:r>
              <a:rPr kumimoji="1" lang="ja-JP" altLang="en-US" dirty="0" smtClean="0"/>
              <a:t>　　　　　　にげちゃうじゃないの。すぐ閉めなさい」</a:t>
            </a:r>
            <a:endParaRPr kumimoji="1" lang="en-US" altLang="ja-JP" dirty="0" smtClean="0"/>
          </a:p>
          <a:p>
            <a:r>
              <a:rPr kumimoji="1" lang="ja-JP" altLang="en-US" dirty="0" smtClean="0"/>
              <a:t>ヒメトン　「そうだわ、いつも冷蔵庫開けなくていいように　お茶はポットに入れて</a:t>
            </a:r>
            <a:endParaRPr kumimoji="1" lang="en-US" altLang="ja-JP" dirty="0" smtClean="0"/>
          </a:p>
          <a:p>
            <a:r>
              <a:rPr kumimoji="1" lang="ja-JP" altLang="en-US" dirty="0" smtClean="0"/>
              <a:t>　　　　　　出しておいた方がいいわよね。」</a:t>
            </a:r>
            <a:endParaRPr kumimoji="1" lang="en-US" altLang="ja-JP" dirty="0" smtClean="0"/>
          </a:p>
          <a:p>
            <a:r>
              <a:rPr kumimoji="1" lang="ja-JP" altLang="en-US" dirty="0" smtClean="0"/>
              <a:t>ママトン　「そうそう・・・よく気がついたわねー。　　さあ、ちょっと待っててね。</a:t>
            </a:r>
            <a:endParaRPr kumimoji="1" lang="en-US" altLang="ja-JP" dirty="0" smtClean="0"/>
          </a:p>
          <a:p>
            <a:r>
              <a:rPr kumimoji="1" lang="ja-JP" altLang="en-US" dirty="0" smtClean="0"/>
              <a:t>　　　　　　おいしいもの作ってあげるから。」</a:t>
            </a:r>
            <a:endParaRPr kumimoji="1" lang="en-US" altLang="ja-JP" dirty="0" smtClean="0"/>
          </a:p>
          <a:p>
            <a:r>
              <a:rPr kumimoji="1" lang="ja-JP" altLang="en-US" dirty="0" smtClean="0"/>
              <a:t>お鍋をおいて・・・ハイ　スイッチ！</a:t>
            </a:r>
            <a:endParaRPr kumimoji="1" lang="en-US" altLang="ja-JP" dirty="0" smtClean="0"/>
          </a:p>
          <a:p>
            <a:r>
              <a:rPr kumimoji="1" lang="ja-JP" altLang="en-US" dirty="0" smtClean="0"/>
              <a:t>　　（参加者に質問・・・あれ？！これはどこがエコじゃないかみんなわかるかな？）</a:t>
            </a:r>
            <a:endParaRPr kumimoji="1" lang="en-US" altLang="ja-JP" dirty="0" smtClean="0"/>
          </a:p>
          <a:p>
            <a:r>
              <a:rPr kumimoji="1" lang="ja-JP" altLang="en-US" dirty="0" smtClean="0"/>
              <a:t>　　　　そうそう、コンロの火はナベの底からはみ出さないように調整しましょうね。</a:t>
            </a:r>
            <a:endParaRPr kumimoji="1" lang="en-US" altLang="ja-JP" dirty="0" smtClean="0"/>
          </a:p>
          <a:p>
            <a:r>
              <a:rPr kumimoji="1" lang="ja-JP" altLang="en-US" dirty="0" smtClean="0"/>
              <a:t>　　　　ナベをかける前にナベ底の水気をふいておくのもエネルギーの</a:t>
            </a:r>
            <a:endParaRPr kumimoji="1" lang="en-US" altLang="ja-JP" dirty="0" smtClean="0"/>
          </a:p>
          <a:p>
            <a:r>
              <a:rPr kumimoji="1" lang="ja-JP" altLang="en-US" dirty="0" smtClean="0"/>
              <a:t>　　　　節約でエコなのですよ。</a:t>
            </a:r>
            <a:endParaRPr kumimoji="1" lang="ja-JP" altLang="en-US" dirty="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15</a:t>
            </a:fld>
            <a:endParaRPr kumimoji="1" lang="ja-JP" altLang="en-US"/>
          </a:p>
        </p:txBody>
      </p:sp>
    </p:spTree>
    <p:extLst>
      <p:ext uri="{BB962C8B-B14F-4D97-AF65-F5344CB8AC3E}">
        <p14:creationId xmlns:p14="http://schemas.microsoft.com/office/powerpoint/2010/main" val="4117986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ここはおふろ。</a:t>
            </a:r>
            <a:endParaRPr kumimoji="1" lang="en-US" altLang="ja-JP" dirty="0" smtClean="0"/>
          </a:p>
          <a:p>
            <a:r>
              <a:rPr kumimoji="1" lang="ja-JP" altLang="en-US" dirty="0" smtClean="0"/>
              <a:t>エコトンが入ってます。ヒメトンも入って来ました。</a:t>
            </a:r>
            <a:endParaRPr kumimoji="1" lang="en-US" altLang="ja-JP" dirty="0" smtClean="0"/>
          </a:p>
          <a:p>
            <a:r>
              <a:rPr kumimoji="1" lang="ja-JP" altLang="en-US" dirty="0" smtClean="0"/>
              <a:t>　　　できるだけ家族一緒に入ったり、続けて入る方が省エネになるしエコだよね。</a:t>
            </a:r>
            <a:endParaRPr kumimoji="1" lang="en-US" altLang="ja-JP" dirty="0" smtClean="0"/>
          </a:p>
          <a:p>
            <a:r>
              <a:rPr kumimoji="1" lang="ja-JP" altLang="en-US" dirty="0" smtClean="0"/>
              <a:t>　　　おふろのわかし直しには、とってもエネルギーがかかるものです。</a:t>
            </a:r>
            <a:endParaRPr kumimoji="1" lang="en-US" altLang="ja-JP" dirty="0" smtClean="0"/>
          </a:p>
          <a:p>
            <a:endParaRPr kumimoji="1" lang="en-US" altLang="ja-JP" dirty="0" smtClean="0"/>
          </a:p>
          <a:p>
            <a:r>
              <a:rPr kumimoji="1" lang="ja-JP" altLang="en-US" dirty="0" smtClean="0"/>
              <a:t>ヒメトンはおふろ大好き。シャワーを使って遊んでいます。</a:t>
            </a:r>
            <a:endParaRPr kumimoji="1" lang="en-US" altLang="ja-JP" dirty="0" smtClean="0"/>
          </a:p>
          <a:p>
            <a:r>
              <a:rPr kumimoji="1" lang="ja-JP" altLang="en-US" dirty="0" smtClean="0"/>
              <a:t>あれあれ、ヒメトンはなかなかシャワーをやめそうにありませんね。</a:t>
            </a:r>
            <a:endParaRPr kumimoji="1" lang="en-US" altLang="ja-JP" dirty="0" smtClean="0"/>
          </a:p>
          <a:p>
            <a:r>
              <a:rPr kumimoji="1" lang="ja-JP" altLang="en-US" dirty="0" smtClean="0"/>
              <a:t>　　　シャワーを全開して１分間（６０秒）使うと、牛乳パック（１</a:t>
            </a:r>
            <a:r>
              <a:rPr kumimoji="1" lang="en-US" altLang="ja-JP" dirty="0" smtClean="0"/>
              <a:t>ℓ</a:t>
            </a:r>
            <a:r>
              <a:rPr kumimoji="1" lang="ja-JP" altLang="en-US" dirty="0" smtClean="0"/>
              <a:t>）１２本分もの</a:t>
            </a:r>
            <a:endParaRPr kumimoji="1" lang="en-US" altLang="ja-JP" dirty="0" smtClean="0"/>
          </a:p>
          <a:p>
            <a:r>
              <a:rPr kumimoji="1" lang="ja-JP" altLang="en-US" dirty="0" smtClean="0"/>
              <a:t>　　　お湯が流れてしまいます。</a:t>
            </a:r>
            <a:endParaRPr kumimoji="1" lang="en-US" altLang="ja-JP" dirty="0" smtClean="0"/>
          </a:p>
          <a:p>
            <a:r>
              <a:rPr kumimoji="1" lang="ja-JP" altLang="en-US" dirty="0" smtClean="0"/>
              <a:t>　　　もったいないよね。シャワーする時は水の量も調整して上手に、短く使おうね。</a:t>
            </a:r>
            <a:endParaRPr kumimoji="1" lang="en-US" altLang="ja-JP" dirty="0" smtClean="0"/>
          </a:p>
          <a:p>
            <a:r>
              <a:rPr kumimoji="1" lang="ja-JP" altLang="en-US" dirty="0" smtClean="0"/>
              <a:t>　　　日本人の平均は約６分間っていうけれど、君はいつも何分間位</a:t>
            </a:r>
            <a:endParaRPr kumimoji="1" lang="en-US" altLang="ja-JP" dirty="0" smtClean="0"/>
          </a:p>
          <a:p>
            <a:r>
              <a:rPr kumimoji="1" lang="ja-JP" altLang="en-US" dirty="0" smtClean="0"/>
              <a:t>　　　使っているかな？</a:t>
            </a:r>
            <a:endParaRPr kumimoji="1" lang="en-US" altLang="ja-JP" dirty="0" smtClean="0"/>
          </a:p>
          <a:p>
            <a:endParaRPr kumimoji="1" lang="en-US" altLang="ja-JP" dirty="0" smtClean="0"/>
          </a:p>
          <a:p>
            <a:r>
              <a:rPr kumimoji="1" lang="ja-JP" altLang="en-US" dirty="0" smtClean="0"/>
              <a:t>おや、２人とも出ていっちゃたけ</a:t>
            </a:r>
            <a:r>
              <a:rPr kumimoji="1" lang="ja-JP" altLang="en-US" dirty="0" err="1" smtClean="0"/>
              <a:t>ど</a:t>
            </a:r>
            <a:r>
              <a:rPr kumimoji="1" lang="ja-JP" altLang="en-US" dirty="0" smtClean="0"/>
              <a:t>・・・これでいいのかな？</a:t>
            </a:r>
            <a:endParaRPr kumimoji="1" lang="en-US" altLang="ja-JP" dirty="0" smtClean="0"/>
          </a:p>
          <a:p>
            <a:r>
              <a:rPr kumimoji="1" lang="ja-JP" altLang="en-US" dirty="0" smtClean="0"/>
              <a:t>そうそう　おふろからあがる時はおふろのフタを忘れず</a:t>
            </a:r>
            <a:r>
              <a:rPr kumimoji="1" lang="ja-JP" altLang="en-US" dirty="0" err="1" smtClean="0"/>
              <a:t>ね</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16</a:t>
            </a:fld>
            <a:endParaRPr kumimoji="1" lang="ja-JP" altLang="en-US"/>
          </a:p>
        </p:txBody>
      </p:sp>
    </p:spTree>
    <p:extLst>
      <p:ext uri="{BB962C8B-B14F-4D97-AF65-F5344CB8AC3E}">
        <p14:creationId xmlns:p14="http://schemas.microsoft.com/office/powerpoint/2010/main" val="1883612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ここはお部屋の中だよ。</a:t>
            </a:r>
            <a:endParaRPr kumimoji="1" lang="en-US" altLang="ja-JP" dirty="0" smtClean="0"/>
          </a:p>
          <a:p>
            <a:r>
              <a:rPr kumimoji="1" lang="ja-JP" altLang="en-US" dirty="0" smtClean="0"/>
              <a:t>夏、暑い時でも冷房は２８℃までに設定しょう。</a:t>
            </a:r>
            <a:endParaRPr kumimoji="1" lang="en-US" altLang="ja-JP" dirty="0" smtClean="0"/>
          </a:p>
          <a:p>
            <a:r>
              <a:rPr kumimoji="1" lang="ja-JP" altLang="en-US" dirty="0" smtClean="0"/>
              <a:t>冷たい空気は下にいくからクーラーの風向きは上向きにしたら部屋中が早く涼しくなるよ。</a:t>
            </a:r>
            <a:endParaRPr kumimoji="1" lang="en-US" altLang="ja-JP" dirty="0" smtClean="0"/>
          </a:p>
          <a:p>
            <a:r>
              <a:rPr kumimoji="1" lang="ja-JP" altLang="en-US" dirty="0" smtClean="0"/>
              <a:t>扇風機をつけて風を起こすのも良い方法だね。</a:t>
            </a:r>
            <a:endParaRPr kumimoji="1" lang="en-US" altLang="ja-JP" dirty="0" smtClean="0"/>
          </a:p>
          <a:p>
            <a:r>
              <a:rPr kumimoji="1" lang="ja-JP" altLang="en-US" dirty="0" smtClean="0"/>
              <a:t>ぼくは扇風機のかわりにうちわを使っているよ。ほら、エコでしょう。</a:t>
            </a:r>
            <a:endParaRPr kumimoji="1" lang="en-US" altLang="ja-JP" dirty="0" smtClean="0"/>
          </a:p>
          <a:p>
            <a:r>
              <a:rPr kumimoji="1" lang="ja-JP" altLang="en-US" dirty="0" smtClean="0"/>
              <a:t>グリーンカーテンやすだれ、敷き物も工夫すると涼しくなるよ。</a:t>
            </a:r>
            <a:endParaRPr kumimoji="1" lang="en-US" altLang="ja-JP" dirty="0" smtClean="0"/>
          </a:p>
          <a:p>
            <a:endParaRPr kumimoji="1" lang="en-US" altLang="ja-JP" dirty="0" smtClean="0"/>
          </a:p>
          <a:p>
            <a:r>
              <a:rPr kumimoji="1" lang="ja-JP" altLang="en-US" dirty="0" smtClean="0"/>
              <a:t>　　あれ、エコトンどこに行ったのかな？　このままでいいのかな？</a:t>
            </a:r>
            <a:endParaRPr kumimoji="1" lang="en-US" altLang="ja-JP" dirty="0" smtClean="0"/>
          </a:p>
          <a:p>
            <a:r>
              <a:rPr kumimoji="1" lang="ja-JP" altLang="en-US" dirty="0" smtClean="0"/>
              <a:t>　　クーラーもテレビも電気も扇風機も・・・気をつけてちゃんと消していこうね。</a:t>
            </a:r>
            <a:endParaRPr kumimoji="1" lang="en-US" altLang="ja-JP" dirty="0" smtClean="0"/>
          </a:p>
          <a:p>
            <a:r>
              <a:rPr kumimoji="1" lang="ja-JP" altLang="en-US" dirty="0" smtClean="0"/>
              <a:t>　　コンセントも抜いた方が省エネなんだよ。</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90E0A79-AC43-4992-865B-1A4415582DEE}" type="slidenum">
              <a:rPr kumimoji="1" lang="ja-JP" altLang="en-US" smtClean="0"/>
              <a:pPr/>
              <a:t>17</a:t>
            </a:fld>
            <a:endParaRPr kumimoji="1" lang="ja-JP" altLang="en-US"/>
          </a:p>
        </p:txBody>
      </p:sp>
    </p:spTree>
    <p:extLst>
      <p:ext uri="{BB962C8B-B14F-4D97-AF65-F5344CB8AC3E}">
        <p14:creationId xmlns:p14="http://schemas.microsoft.com/office/powerpoint/2010/main" val="348850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寒い冬。</a:t>
            </a:r>
            <a:endParaRPr kumimoji="1" lang="en-US" altLang="ja-JP" dirty="0" smtClean="0"/>
          </a:p>
          <a:p>
            <a:endParaRPr kumimoji="1" lang="en-US" altLang="ja-JP" dirty="0" smtClean="0"/>
          </a:p>
          <a:p>
            <a:r>
              <a:rPr kumimoji="1" lang="ja-JP" altLang="en-US" dirty="0" smtClean="0"/>
              <a:t>いくら寒くても暖房の温度は</a:t>
            </a:r>
            <a:r>
              <a:rPr kumimoji="1" lang="en-US" altLang="ja-JP" dirty="0" smtClean="0"/>
              <a:t>20℃</a:t>
            </a:r>
            <a:r>
              <a:rPr kumimoji="1" lang="ja-JP" altLang="en-US" dirty="0" err="1" smtClean="0"/>
              <a:t>までに</a:t>
            </a:r>
            <a:r>
              <a:rPr kumimoji="1" lang="ja-JP" altLang="en-US" dirty="0" smtClean="0"/>
              <a:t>設定しよう。</a:t>
            </a:r>
            <a:endParaRPr kumimoji="1" lang="en-US" altLang="ja-JP" dirty="0" smtClean="0"/>
          </a:p>
          <a:p>
            <a:endParaRPr kumimoji="1" lang="en-US" altLang="ja-JP" dirty="0" smtClean="0"/>
          </a:p>
          <a:p>
            <a:r>
              <a:rPr kumimoji="1" lang="ja-JP" altLang="en-US" dirty="0" smtClean="0"/>
              <a:t>温かい空気は上にあがっていくからエアコン風向きは下にして</a:t>
            </a:r>
            <a:endParaRPr kumimoji="1" lang="en-US" altLang="ja-JP" dirty="0" smtClean="0"/>
          </a:p>
          <a:p>
            <a:r>
              <a:rPr kumimoji="1" lang="ja-JP" altLang="en-US" dirty="0" smtClean="0"/>
              <a:t>扇風機で部屋の空気をまわすと早く温かくなるよ。</a:t>
            </a:r>
            <a:endParaRPr kumimoji="1" lang="en-US" altLang="ja-JP" dirty="0" smtClean="0"/>
          </a:p>
          <a:p>
            <a:endParaRPr kumimoji="1" lang="en-US" altLang="ja-JP" dirty="0" smtClean="0"/>
          </a:p>
          <a:p>
            <a:r>
              <a:rPr kumimoji="1" lang="ja-JP" altLang="en-US" dirty="0" smtClean="0"/>
              <a:t>お出かけの</a:t>
            </a:r>
            <a:r>
              <a:rPr kumimoji="1" lang="en-US" altLang="ja-JP" dirty="0" smtClean="0"/>
              <a:t>5</a:t>
            </a:r>
            <a:r>
              <a:rPr kumimoji="1" lang="ja-JP" altLang="en-US" dirty="0" smtClean="0"/>
              <a:t>分前には、エアコンは消すようにしよう。</a:t>
            </a:r>
            <a:endParaRPr kumimoji="1" lang="en-US" altLang="ja-JP" dirty="0" smtClean="0"/>
          </a:p>
          <a:p>
            <a:r>
              <a:rPr kumimoji="1" lang="ja-JP" altLang="en-US" dirty="0" smtClean="0"/>
              <a:t>部屋の温度はすぐには変わらないよ。</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18</a:t>
            </a:fld>
            <a:endParaRPr kumimoji="1" lang="ja-JP" altLang="en-US"/>
          </a:p>
        </p:txBody>
      </p:sp>
    </p:spTree>
    <p:extLst>
      <p:ext uri="{BB962C8B-B14F-4D97-AF65-F5344CB8AC3E}">
        <p14:creationId xmlns:p14="http://schemas.microsoft.com/office/powerpoint/2010/main" val="2656891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寒い冬がきました。</a:t>
            </a:r>
            <a:endParaRPr kumimoji="1" lang="en-US" altLang="ja-JP" dirty="0" smtClean="0"/>
          </a:p>
          <a:p>
            <a:endParaRPr kumimoji="1" lang="en-US" altLang="ja-JP" dirty="0" smtClean="0"/>
          </a:p>
          <a:p>
            <a:r>
              <a:rPr kumimoji="1" lang="ja-JP" altLang="en-US" dirty="0" smtClean="0"/>
              <a:t>外には雪が積もっています。</a:t>
            </a:r>
            <a:endParaRPr kumimoji="1" lang="en-US" altLang="ja-JP" dirty="0" smtClean="0"/>
          </a:p>
          <a:p>
            <a:endParaRPr kumimoji="1" lang="en-US" altLang="ja-JP" dirty="0" smtClean="0"/>
          </a:p>
          <a:p>
            <a:r>
              <a:rPr kumimoji="1" lang="ja-JP" altLang="en-US" dirty="0" smtClean="0"/>
              <a:t>エコトン達はどうしているかな？</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19</a:t>
            </a:fld>
            <a:endParaRPr kumimoji="1" lang="ja-JP" altLang="en-US"/>
          </a:p>
        </p:txBody>
      </p:sp>
    </p:spTree>
    <p:extLst>
      <p:ext uri="{BB962C8B-B14F-4D97-AF65-F5344CB8AC3E}">
        <p14:creationId xmlns:p14="http://schemas.microsoft.com/office/powerpoint/2010/main" val="290811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a:t>
            </a:fld>
            <a:endParaRPr kumimoji="1" lang="ja-JP" altLang="en-US"/>
          </a:p>
        </p:txBody>
      </p:sp>
    </p:spTree>
    <p:extLst>
      <p:ext uri="{BB962C8B-B14F-4D97-AF65-F5344CB8AC3E}">
        <p14:creationId xmlns:p14="http://schemas.microsoft.com/office/powerpoint/2010/main" val="631156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ぼくは寒くても平気！</a:t>
            </a:r>
            <a:endParaRPr kumimoji="1" lang="en-US" altLang="ja-JP" dirty="0" smtClean="0"/>
          </a:p>
          <a:p>
            <a:r>
              <a:rPr kumimoji="1" lang="ja-JP" altLang="en-US" dirty="0" smtClean="0"/>
              <a:t>ほら見てごらん。あったかそうでしょ？</a:t>
            </a:r>
            <a:endParaRPr kumimoji="1" lang="en-US" altLang="ja-JP" dirty="0" smtClean="0"/>
          </a:p>
          <a:p>
            <a:endParaRPr kumimoji="1" lang="en-US" altLang="ja-JP" dirty="0" smtClean="0"/>
          </a:p>
          <a:p>
            <a:r>
              <a:rPr kumimoji="1" lang="ja-JP" altLang="en-US" dirty="0" smtClean="0"/>
              <a:t>あったかい服を着れば体が感じる温度は</a:t>
            </a:r>
            <a:r>
              <a:rPr kumimoji="1" lang="en-US" altLang="ja-JP" dirty="0" smtClean="0"/>
              <a:t>2℃</a:t>
            </a:r>
            <a:r>
              <a:rPr kumimoji="1" lang="ja-JP" altLang="en-US" dirty="0" smtClean="0"/>
              <a:t>くらいあがるんだ。</a:t>
            </a:r>
            <a:endParaRPr kumimoji="1" lang="en-US" altLang="ja-JP" dirty="0" smtClean="0"/>
          </a:p>
          <a:p>
            <a:r>
              <a:rPr kumimoji="1" lang="ja-JP" altLang="en-US" dirty="0" smtClean="0"/>
              <a:t>それでも寒かったら、ほら、手袋、帽子もかぶればいいよ。</a:t>
            </a:r>
            <a:endParaRPr kumimoji="1" lang="en-US" altLang="ja-JP" dirty="0" smtClean="0"/>
          </a:p>
          <a:p>
            <a:r>
              <a:rPr kumimoji="1" lang="ja-JP" altLang="en-US" dirty="0" smtClean="0"/>
              <a:t>これをウォームビズというよ。</a:t>
            </a:r>
            <a:endParaRPr kumimoji="1" lang="en-US" altLang="ja-JP" dirty="0" smtClean="0"/>
          </a:p>
          <a:p>
            <a:r>
              <a:rPr kumimoji="1" lang="ja-JP" altLang="en-US" dirty="0" smtClean="0"/>
              <a:t>夏、涼しい服をきるのはクールビズ。</a:t>
            </a:r>
            <a:endParaRPr kumimoji="1" lang="en-US" altLang="ja-JP" dirty="0" smtClean="0"/>
          </a:p>
          <a:p>
            <a:r>
              <a:rPr kumimoji="1" lang="ja-JP" altLang="en-US" dirty="0" smtClean="0"/>
              <a:t>これはとっても省エネだし、かっこいいでしょ！</a:t>
            </a:r>
            <a:endParaRPr kumimoji="1" lang="en-US" altLang="ja-JP" dirty="0" smtClean="0"/>
          </a:p>
          <a:p>
            <a:endParaRPr kumimoji="1" lang="en-US" altLang="ja-JP" dirty="0" smtClean="0"/>
          </a:p>
          <a:p>
            <a:r>
              <a:rPr kumimoji="1" lang="ja-JP" altLang="en-US" dirty="0" smtClean="0"/>
              <a:t>それでも寒かったら、みんなはどうする？</a:t>
            </a:r>
            <a:endParaRPr kumimoji="1" lang="en-US" altLang="ja-JP" dirty="0" smtClean="0"/>
          </a:p>
          <a:p>
            <a:r>
              <a:rPr kumimoji="1" lang="ja-JP" altLang="en-US" dirty="0" smtClean="0"/>
              <a:t>おしくらまん</a:t>
            </a:r>
            <a:r>
              <a:rPr kumimoji="1" lang="ja-JP" altLang="en-US" dirty="0" err="1" smtClean="0"/>
              <a:t>じゅうや</a:t>
            </a:r>
            <a:r>
              <a:rPr kumimoji="1" lang="ja-JP" altLang="en-US" dirty="0" smtClean="0"/>
              <a:t>マラソンなんかしたら体中ポッカポカになるよ。</a:t>
            </a:r>
            <a:endParaRPr kumimoji="1" lang="en-US" altLang="ja-JP" dirty="0" smtClean="0"/>
          </a:p>
          <a:p>
            <a:endParaRPr kumimoji="1" lang="en-US" altLang="ja-JP" dirty="0" smtClean="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20</a:t>
            </a:fld>
            <a:endParaRPr kumimoji="1" lang="ja-JP" altLang="en-US"/>
          </a:p>
        </p:txBody>
      </p:sp>
    </p:spTree>
    <p:extLst>
      <p:ext uri="{BB962C8B-B14F-4D97-AF65-F5344CB8AC3E}">
        <p14:creationId xmlns:p14="http://schemas.microsoft.com/office/powerpoint/2010/main" val="1475791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ほら、ぼくの家族をみてごらん。</a:t>
            </a:r>
            <a:endParaRPr kumimoji="1" lang="en-US" altLang="ja-JP" dirty="0" smtClean="0"/>
          </a:p>
          <a:p>
            <a:r>
              <a:rPr kumimoji="1" lang="ja-JP" altLang="en-US" dirty="0" smtClean="0"/>
              <a:t>みんなかっこいいでしょ！</a:t>
            </a:r>
            <a:endParaRPr kumimoji="1" lang="en-US" altLang="ja-JP" dirty="0" smtClean="0"/>
          </a:p>
          <a:p>
            <a:endParaRPr kumimoji="1" lang="en-US" altLang="ja-JP" dirty="0" smtClean="0"/>
          </a:p>
          <a:p>
            <a:r>
              <a:rPr kumimoji="1" lang="ja-JP" altLang="en-US" dirty="0" smtClean="0"/>
              <a:t>みんなもがんばってエコしようね。</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21</a:t>
            </a:fld>
            <a:endParaRPr kumimoji="1" lang="ja-JP" altLang="en-US"/>
          </a:p>
        </p:txBody>
      </p:sp>
    </p:spTree>
    <p:extLst>
      <p:ext uri="{BB962C8B-B14F-4D97-AF65-F5344CB8AC3E}">
        <p14:creationId xmlns:p14="http://schemas.microsoft.com/office/powerpoint/2010/main" val="3512314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22</a:t>
            </a:fld>
            <a:endParaRPr kumimoji="1" lang="ja-JP" altLang="en-US"/>
          </a:p>
        </p:txBody>
      </p:sp>
    </p:spTree>
    <p:extLst>
      <p:ext uri="{BB962C8B-B14F-4D97-AF65-F5344CB8AC3E}">
        <p14:creationId xmlns:p14="http://schemas.microsoft.com/office/powerpoint/2010/main" val="3039033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みんなはいつも何をなにを食べているかな？</a:t>
            </a:r>
            <a:endParaRPr kumimoji="1" lang="en-US" altLang="ja-JP" dirty="0" smtClean="0"/>
          </a:p>
          <a:p>
            <a:r>
              <a:rPr kumimoji="1" lang="ja-JP" altLang="en-US" dirty="0" smtClean="0"/>
              <a:t>たべものがみんなの家に届くまでには</a:t>
            </a:r>
            <a:endParaRPr kumimoji="1" lang="en-US" altLang="ja-JP" dirty="0" smtClean="0"/>
          </a:p>
          <a:p>
            <a:r>
              <a:rPr kumimoji="1" lang="ja-JP" altLang="en-US" dirty="0" smtClean="0"/>
              <a:t>たくさんのエネルギーがかかっているんだ。</a:t>
            </a:r>
            <a:endParaRPr kumimoji="1" lang="en-US" altLang="ja-JP" dirty="0" smtClean="0"/>
          </a:p>
          <a:p>
            <a:r>
              <a:rPr kumimoji="1" lang="ja-JP" altLang="en-US" dirty="0" smtClean="0"/>
              <a:t>つくるエネルギー</a:t>
            </a:r>
            <a:endParaRPr kumimoji="1" lang="en-US" altLang="ja-JP" dirty="0" smtClean="0"/>
          </a:p>
          <a:p>
            <a:r>
              <a:rPr kumimoji="1" lang="ja-JP" altLang="en-US" dirty="0" smtClean="0"/>
              <a:t>運ぶエネルギー</a:t>
            </a:r>
            <a:endParaRPr kumimoji="1" lang="en-US" altLang="ja-JP" dirty="0" smtClean="0"/>
          </a:p>
          <a:p>
            <a:r>
              <a:rPr kumimoji="1" lang="ja-JP" altLang="en-US" dirty="0" smtClean="0"/>
              <a:t>そして調理するエネルギーなどだね。</a:t>
            </a:r>
            <a:endParaRPr kumimoji="1" lang="en-US" altLang="ja-JP" dirty="0" smtClean="0"/>
          </a:p>
          <a:p>
            <a:r>
              <a:rPr kumimoji="1" lang="ja-JP" altLang="en-US" dirty="0" smtClean="0"/>
              <a:t>新鮮で、おいしくって、体によくって省エネな食べ物が</a:t>
            </a:r>
            <a:endParaRPr kumimoji="1" lang="en-US" altLang="ja-JP" dirty="0" smtClean="0"/>
          </a:p>
          <a:p>
            <a:r>
              <a:rPr kumimoji="1" lang="ja-JP" altLang="en-US" dirty="0" smtClean="0"/>
              <a:t>「おいしいエコ」の食べものなのさ。</a:t>
            </a:r>
            <a:endParaRPr kumimoji="1" lang="en-US" altLang="ja-JP" dirty="0" smtClean="0"/>
          </a:p>
          <a:p>
            <a:r>
              <a:rPr kumimoji="1" lang="ja-JP" altLang="en-US" dirty="0" smtClean="0"/>
              <a:t>さあ、みんなで「おいしいエコ」をみつけに行ってみよう。</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23</a:t>
            </a:fld>
            <a:endParaRPr kumimoji="1" lang="ja-JP" altLang="en-US"/>
          </a:p>
        </p:txBody>
      </p:sp>
    </p:spTree>
    <p:extLst>
      <p:ext uri="{BB962C8B-B14F-4D97-AF65-F5344CB8AC3E}">
        <p14:creationId xmlns:p14="http://schemas.microsoft.com/office/powerpoint/2010/main" val="39269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お店には一年中なんでもあるけど、その食べものが</a:t>
            </a:r>
            <a:endParaRPr kumimoji="1" lang="en-US" altLang="ja-JP" dirty="0" smtClean="0"/>
          </a:p>
          <a:p>
            <a:r>
              <a:rPr kumimoji="1" lang="ja-JP" altLang="en-US" dirty="0" smtClean="0"/>
              <a:t>一番おいしくて、一番栄養があってたくさん採れる時期のことを</a:t>
            </a:r>
            <a:endParaRPr kumimoji="1" lang="en-US" altLang="ja-JP" dirty="0" smtClean="0"/>
          </a:p>
          <a:p>
            <a:r>
              <a:rPr kumimoji="1" lang="ja-JP" altLang="en-US" dirty="0" smtClean="0"/>
              <a:t>「旬」というんだ。</a:t>
            </a:r>
            <a:endParaRPr kumimoji="1" lang="en-US" altLang="ja-JP" dirty="0" smtClean="0"/>
          </a:p>
          <a:p>
            <a:endParaRPr kumimoji="1" lang="en-US" altLang="ja-JP" dirty="0" smtClean="0"/>
          </a:p>
          <a:p>
            <a:r>
              <a:rPr kumimoji="1" lang="ja-JP" altLang="en-US" dirty="0" smtClean="0"/>
              <a:t>旬の食べものは、おひさまが育ててくれた「おいしいエコ」のたべものなんだよ。</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24</a:t>
            </a:fld>
            <a:endParaRPr kumimoji="1" lang="ja-JP" altLang="en-US"/>
          </a:p>
        </p:txBody>
      </p:sp>
    </p:spTree>
    <p:extLst>
      <p:ext uri="{BB962C8B-B14F-4D97-AF65-F5344CB8AC3E}">
        <p14:creationId xmlns:p14="http://schemas.microsoft.com/office/powerpoint/2010/main" val="2413100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これはスイカだね。</a:t>
            </a:r>
            <a:endParaRPr kumimoji="1" lang="en-US" altLang="ja-JP" dirty="0" smtClean="0"/>
          </a:p>
          <a:p>
            <a:r>
              <a:rPr kumimoji="1" lang="ja-JP" altLang="en-US" dirty="0" smtClean="0"/>
              <a:t>これの旬はいつだろう？知ってるかい？</a:t>
            </a:r>
            <a:endParaRPr kumimoji="1" lang="en-US" altLang="ja-JP" dirty="0" smtClean="0"/>
          </a:p>
          <a:p>
            <a:endParaRPr kumimoji="1" lang="en-US" altLang="ja-JP" dirty="0" smtClean="0"/>
          </a:p>
          <a:p>
            <a:r>
              <a:rPr kumimoji="1" lang="ja-JP" altLang="en-US" dirty="0" smtClean="0"/>
              <a:t>答えは</a:t>
            </a:r>
            <a:endParaRPr kumimoji="1" lang="en-US" altLang="ja-JP" dirty="0" smtClean="0"/>
          </a:p>
          <a:p>
            <a:endParaRPr kumimoji="1" lang="en-US" altLang="ja-JP" dirty="0" smtClean="0"/>
          </a:p>
          <a:p>
            <a:r>
              <a:rPr kumimoji="1" lang="ja-JP" altLang="en-US" dirty="0" smtClean="0"/>
              <a:t>夏</a:t>
            </a:r>
            <a:endParaRPr kumimoji="1" lang="en-US" altLang="ja-JP" dirty="0" smtClean="0"/>
          </a:p>
          <a:p>
            <a:endParaRPr kumimoji="1" lang="en-US" altLang="ja-JP" dirty="0" smtClean="0"/>
          </a:p>
          <a:p>
            <a:r>
              <a:rPr kumimoji="1" lang="ja-JP" altLang="en-US" dirty="0" smtClean="0"/>
              <a:t>そうだね。</a:t>
            </a:r>
            <a:endParaRPr kumimoji="1" lang="en-US" altLang="ja-JP" dirty="0" smtClean="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25</a:t>
            </a:fld>
            <a:endParaRPr kumimoji="1" lang="ja-JP" altLang="en-US"/>
          </a:p>
        </p:txBody>
      </p:sp>
    </p:spTree>
    <p:extLst>
      <p:ext uri="{BB962C8B-B14F-4D97-AF65-F5344CB8AC3E}">
        <p14:creationId xmlns:p14="http://schemas.microsoft.com/office/powerpoint/2010/main" val="1551621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たけのこだよ。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春</a:t>
            </a:r>
            <a:endParaRPr kumimoji="1" lang="en-US" altLang="ja-JP" dirty="0" smtClean="0"/>
          </a:p>
          <a:p>
            <a:endParaRPr kumimoji="1" lang="en-US" altLang="ja-JP" dirty="0" smtClean="0"/>
          </a:p>
          <a:p>
            <a:r>
              <a:rPr kumimoji="1" lang="ja-JP" altLang="en-US" dirty="0" smtClean="0"/>
              <a:t>春の終わり頃かな。</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26</a:t>
            </a:fld>
            <a:endParaRPr kumimoji="1" lang="ja-JP" altLang="en-US"/>
          </a:p>
        </p:txBody>
      </p:sp>
    </p:spTree>
    <p:extLst>
      <p:ext uri="{BB962C8B-B14F-4D97-AF65-F5344CB8AC3E}">
        <p14:creationId xmlns:p14="http://schemas.microsoft.com/office/powerpoint/2010/main" val="1090430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りんごだよ。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冬</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27</a:t>
            </a:fld>
            <a:endParaRPr kumimoji="1" lang="ja-JP" altLang="en-US"/>
          </a:p>
        </p:txBody>
      </p:sp>
    </p:spTree>
    <p:extLst>
      <p:ext uri="{BB962C8B-B14F-4D97-AF65-F5344CB8AC3E}">
        <p14:creationId xmlns:p14="http://schemas.microsoft.com/office/powerpoint/2010/main" val="1600591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なすだよ。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秋</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28</a:t>
            </a:fld>
            <a:endParaRPr kumimoji="1" lang="ja-JP" altLang="en-US"/>
          </a:p>
        </p:txBody>
      </p:sp>
    </p:spTree>
    <p:extLst>
      <p:ext uri="{BB962C8B-B14F-4D97-AF65-F5344CB8AC3E}">
        <p14:creationId xmlns:p14="http://schemas.microsoft.com/office/powerpoint/2010/main" val="2623993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大根だよ。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冬</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29</a:t>
            </a:fld>
            <a:endParaRPr kumimoji="1" lang="ja-JP" altLang="en-US"/>
          </a:p>
        </p:txBody>
      </p:sp>
    </p:spTree>
    <p:extLst>
      <p:ext uri="{BB962C8B-B14F-4D97-AF65-F5344CB8AC3E}">
        <p14:creationId xmlns:p14="http://schemas.microsoft.com/office/powerpoint/2010/main" val="304042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t>ぼくは地球、太陽系第３惑星として太陽の周りをまわっているよ。</a:t>
            </a:r>
            <a:endParaRPr lang="en-US" altLang="ja-JP" sz="1200" dirty="0" smtClean="0"/>
          </a:p>
          <a:p>
            <a:r>
              <a:rPr lang="ja-JP" altLang="en-US" sz="1200" dirty="0" smtClean="0"/>
              <a:t>地球にはたくさんの奇跡があるんだ。</a:t>
            </a:r>
            <a:endParaRPr lang="en-US" altLang="ja-JP" sz="1200" dirty="0" smtClean="0"/>
          </a:p>
          <a:p>
            <a:r>
              <a:rPr lang="ja-JP" altLang="en-US" sz="1200" dirty="0" smtClean="0"/>
              <a:t>①　太陽からの距離</a:t>
            </a:r>
            <a:endParaRPr lang="en-US" altLang="ja-JP" sz="1200" dirty="0" smtClean="0"/>
          </a:p>
          <a:p>
            <a:r>
              <a:rPr lang="ja-JP" altLang="en-US" sz="1200" dirty="0" smtClean="0"/>
              <a:t>　　　地球が太陽にもう少し近かったら熱すぎて水は気体（水蒸気）になり</a:t>
            </a:r>
            <a:endParaRPr lang="en-US" altLang="ja-JP" sz="1200" dirty="0" smtClean="0"/>
          </a:p>
          <a:p>
            <a:r>
              <a:rPr lang="ja-JP" altLang="en-US" sz="1200" dirty="0" smtClean="0"/>
              <a:t>　　　反対にもう少し遠かったら寒くって個体（氷）になってしまう。</a:t>
            </a:r>
            <a:endParaRPr lang="en-US" altLang="ja-JP" sz="1200" dirty="0" smtClean="0"/>
          </a:p>
          <a:p>
            <a:r>
              <a:rPr lang="ja-JP" altLang="en-US" sz="1200" dirty="0" smtClean="0"/>
              <a:t>　　　地球は本当に最適の距離にあったんだね。</a:t>
            </a:r>
            <a:endParaRPr lang="en-US" altLang="ja-JP" sz="1200" dirty="0" smtClean="0"/>
          </a:p>
          <a:p>
            <a:r>
              <a:rPr lang="ja-JP" altLang="en-US" sz="1200" dirty="0" smtClean="0"/>
              <a:t>②　地球の大きさ</a:t>
            </a:r>
            <a:endParaRPr lang="en-US" altLang="ja-JP" sz="1200" dirty="0" smtClean="0"/>
          </a:p>
          <a:p>
            <a:r>
              <a:rPr lang="ja-JP" altLang="en-US" sz="1200" dirty="0" smtClean="0"/>
              <a:t>　　　地球がもっと小さな星だったら大気を引きつけておけず、水も空気も</a:t>
            </a:r>
            <a:endParaRPr lang="en-US" altLang="ja-JP" sz="1200" dirty="0" smtClean="0"/>
          </a:p>
          <a:p>
            <a:r>
              <a:rPr lang="ja-JP" altLang="en-US" sz="1200" dirty="0" smtClean="0"/>
              <a:t>　　　なくなっていただろう。</a:t>
            </a:r>
            <a:endParaRPr lang="en-US" altLang="ja-JP" sz="1200" dirty="0" smtClean="0"/>
          </a:p>
          <a:p>
            <a:r>
              <a:rPr lang="ja-JP" altLang="en-US" sz="1200" dirty="0" smtClean="0"/>
              <a:t>　　　反対にもっと大きな星だったら大気も厚いものになり温室のように</a:t>
            </a:r>
            <a:endParaRPr lang="en-US" altLang="ja-JP" sz="1200" dirty="0" smtClean="0"/>
          </a:p>
          <a:p>
            <a:r>
              <a:rPr lang="ja-JP" altLang="en-US" sz="1200" dirty="0" smtClean="0"/>
              <a:t>　　　気温が上がるため海の水も蒸発するほどの熱い星になってしまうだろう。</a:t>
            </a:r>
            <a:endParaRPr lang="en-US" altLang="ja-JP" sz="1200" dirty="0" smtClean="0"/>
          </a:p>
          <a:p>
            <a:r>
              <a:rPr lang="ja-JP" altLang="en-US" sz="1200" dirty="0" smtClean="0"/>
              <a:t>　　　地球はこの位置でこの大きさだから海を持てたんだ。</a:t>
            </a:r>
            <a:endParaRPr lang="en-US" altLang="ja-JP" sz="1200" dirty="0" smtClean="0"/>
          </a:p>
          <a:p>
            <a:r>
              <a:rPr lang="ja-JP" altLang="en-US" sz="1200" dirty="0" smtClean="0"/>
              <a:t>　　　命が生まれ、命がつながっていける奇跡的な条件がそろった星なんだよ。</a:t>
            </a:r>
            <a:endParaRPr lang="en-US" altLang="ja-JP" sz="1200" dirty="0" smtClean="0"/>
          </a:p>
          <a:p>
            <a:endParaRPr lang="en-US" altLang="ja-JP" sz="1200" dirty="0" smtClean="0"/>
          </a:p>
          <a:p>
            <a:r>
              <a:rPr lang="ja-JP" altLang="en-US" sz="1200" dirty="0" smtClean="0"/>
              <a:t>でも今、地球の環境は少しずつ変化してきている。</a:t>
            </a:r>
            <a:endParaRPr lang="en-US" altLang="ja-JP" sz="1200" dirty="0" smtClean="0"/>
          </a:p>
          <a:p>
            <a:r>
              <a:rPr lang="ja-JP" altLang="en-US" sz="1200" dirty="0" smtClean="0"/>
              <a:t>今日は地球の大気と「地球温暖化」について考えてみよう。</a:t>
            </a:r>
            <a:endParaRPr lang="en-US" altLang="ja-JP" sz="12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a:t>
            </a:fld>
            <a:endParaRPr kumimoji="1" lang="ja-JP" altLang="en-US"/>
          </a:p>
        </p:txBody>
      </p:sp>
    </p:spTree>
    <p:extLst>
      <p:ext uri="{BB962C8B-B14F-4D97-AF65-F5344CB8AC3E}">
        <p14:creationId xmlns:p14="http://schemas.microsoft.com/office/powerpoint/2010/main" val="4096921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いちごだよ。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春</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30</a:t>
            </a:fld>
            <a:endParaRPr kumimoji="1" lang="ja-JP" altLang="en-US"/>
          </a:p>
        </p:txBody>
      </p:sp>
    </p:spTree>
    <p:extLst>
      <p:ext uri="{BB962C8B-B14F-4D97-AF65-F5344CB8AC3E}">
        <p14:creationId xmlns:p14="http://schemas.microsoft.com/office/powerpoint/2010/main" val="1716064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さつまいもだよ。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秋</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31</a:t>
            </a:fld>
            <a:endParaRPr kumimoji="1" lang="ja-JP" altLang="en-US"/>
          </a:p>
        </p:txBody>
      </p:sp>
    </p:spTree>
    <p:extLst>
      <p:ext uri="{BB962C8B-B14F-4D97-AF65-F5344CB8AC3E}">
        <p14:creationId xmlns:p14="http://schemas.microsoft.com/office/powerpoint/2010/main" val="24357127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では次はこれ。</a:t>
            </a:r>
            <a:endParaRPr kumimoji="1" lang="en-US" altLang="ja-JP" dirty="0" smtClean="0"/>
          </a:p>
          <a:p>
            <a:r>
              <a:rPr kumimoji="1" lang="ja-JP" altLang="en-US" dirty="0" smtClean="0"/>
              <a:t>ぶどうだよ。</a:t>
            </a:r>
            <a:endParaRPr kumimoji="1" lang="en-US" altLang="ja-JP" dirty="0" smtClean="0"/>
          </a:p>
          <a:p>
            <a:r>
              <a:rPr kumimoji="1" lang="ja-JP" altLang="en-US" dirty="0" smtClean="0"/>
              <a:t>これの旬は</a:t>
            </a:r>
            <a:endParaRPr kumimoji="1" lang="en-US" altLang="ja-JP" dirty="0" smtClean="0"/>
          </a:p>
          <a:p>
            <a:endParaRPr kumimoji="1" lang="en-US" altLang="ja-JP" dirty="0" smtClean="0"/>
          </a:p>
          <a:p>
            <a:r>
              <a:rPr kumimoji="1" lang="ja-JP" altLang="en-US" dirty="0" smtClean="0"/>
              <a:t>秋</a:t>
            </a:r>
            <a:endParaRPr kumimoji="1" lang="en-US" altLang="ja-JP" dirty="0" smtClean="0"/>
          </a:p>
          <a:p>
            <a:endParaRPr kumimoji="1" lang="en-US" altLang="ja-JP" dirty="0" smtClean="0"/>
          </a:p>
          <a:p>
            <a:r>
              <a:rPr kumimoji="1" lang="ja-JP" altLang="en-US" dirty="0" smtClean="0"/>
              <a:t>みんな知ってたかい？</a:t>
            </a:r>
            <a:endParaRPr kumimoji="1" lang="en-US" altLang="ja-JP" dirty="0" smtClean="0"/>
          </a:p>
          <a:p>
            <a:r>
              <a:rPr kumimoji="1" lang="ja-JP" altLang="en-US" dirty="0" smtClean="0"/>
              <a:t>こんどお店に行ったら旬のもの</a:t>
            </a:r>
            <a:endParaRPr kumimoji="1" lang="en-US" altLang="ja-JP" dirty="0" smtClean="0"/>
          </a:p>
          <a:p>
            <a:r>
              <a:rPr kumimoji="1" lang="ja-JP" altLang="en-US" dirty="0" smtClean="0"/>
              <a:t>さがしてみよう。</a:t>
            </a:r>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32</a:t>
            </a:fld>
            <a:endParaRPr kumimoji="1" lang="ja-JP" altLang="en-US"/>
          </a:p>
        </p:txBody>
      </p:sp>
    </p:spTree>
    <p:extLst>
      <p:ext uri="{BB962C8B-B14F-4D97-AF65-F5344CB8AC3E}">
        <p14:creationId xmlns:p14="http://schemas.microsoft.com/office/powerpoint/2010/main" val="784855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春が旬のものには</a:t>
            </a:r>
            <a:endParaRPr kumimoji="1" lang="en-US" altLang="ja-JP" dirty="0" smtClean="0"/>
          </a:p>
          <a:p>
            <a:endParaRPr kumimoji="1" lang="en-US" altLang="ja-JP" dirty="0" smtClean="0"/>
          </a:p>
          <a:p>
            <a:r>
              <a:rPr kumimoji="1" lang="ja-JP" altLang="en-US" dirty="0" smtClean="0"/>
              <a:t>こんなものがあるよ。</a:t>
            </a:r>
            <a:endParaRPr kumimoji="1" lang="en-US" altLang="ja-JP" dirty="0" smtClean="0"/>
          </a:p>
          <a:p>
            <a:endParaRPr kumimoji="1" lang="en-US" altLang="ja-JP" dirty="0" smtClean="0"/>
          </a:p>
          <a:p>
            <a:r>
              <a:rPr kumimoji="1" lang="ja-JP" altLang="en-US" dirty="0" smtClean="0"/>
              <a:t>春の食べものは体を整えてくれる</a:t>
            </a:r>
            <a:r>
              <a:rPr kumimoji="1" lang="ja-JP" altLang="en-US" dirty="0" err="1" smtClean="0"/>
              <a:t>だ。</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33</a:t>
            </a:fld>
            <a:endParaRPr kumimoji="1" lang="ja-JP" altLang="en-US"/>
          </a:p>
        </p:txBody>
      </p:sp>
    </p:spTree>
    <p:extLst>
      <p:ext uri="{BB962C8B-B14F-4D97-AF65-F5344CB8AC3E}">
        <p14:creationId xmlns:p14="http://schemas.microsoft.com/office/powerpoint/2010/main" val="3655237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夏が旬のたべものには</a:t>
            </a:r>
            <a:endParaRPr kumimoji="1" lang="en-US" altLang="ja-JP" dirty="0" smtClean="0"/>
          </a:p>
          <a:p>
            <a:endParaRPr kumimoji="1" lang="en-US" altLang="ja-JP" dirty="0" smtClean="0"/>
          </a:p>
          <a:p>
            <a:r>
              <a:rPr kumimoji="1" lang="ja-JP" altLang="en-US" dirty="0" smtClean="0"/>
              <a:t>こんなものがあるよ。</a:t>
            </a:r>
            <a:endParaRPr kumimoji="1" lang="en-US" altLang="ja-JP" dirty="0" smtClean="0"/>
          </a:p>
          <a:p>
            <a:endParaRPr kumimoji="1" lang="en-US" altLang="ja-JP" dirty="0" smtClean="0"/>
          </a:p>
          <a:p>
            <a:r>
              <a:rPr kumimoji="1" lang="ja-JP" altLang="en-US" dirty="0" smtClean="0"/>
              <a:t>夏の食べものは体を冷やしてくれる役目があるんだよ。</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34</a:t>
            </a:fld>
            <a:endParaRPr kumimoji="1" lang="ja-JP" altLang="en-US"/>
          </a:p>
        </p:txBody>
      </p:sp>
    </p:spTree>
    <p:extLst>
      <p:ext uri="{BB962C8B-B14F-4D97-AF65-F5344CB8AC3E}">
        <p14:creationId xmlns:p14="http://schemas.microsoft.com/office/powerpoint/2010/main" val="2672515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秋が旬の食べものにはこんなものがあるよ。</a:t>
            </a:r>
            <a:endParaRPr kumimoji="1" lang="en-US" altLang="ja-JP" dirty="0" smtClean="0"/>
          </a:p>
          <a:p>
            <a:endParaRPr kumimoji="1" lang="en-US" altLang="ja-JP" dirty="0" smtClean="0"/>
          </a:p>
          <a:p>
            <a:r>
              <a:rPr kumimoji="1" lang="ja-JP" altLang="en-US" dirty="0" smtClean="0"/>
              <a:t>秋は食欲の秋</a:t>
            </a:r>
            <a:endParaRPr kumimoji="1" lang="en-US" altLang="ja-JP" dirty="0" smtClean="0"/>
          </a:p>
          <a:p>
            <a:endParaRPr kumimoji="1" lang="en-US" altLang="ja-JP" dirty="0" smtClean="0"/>
          </a:p>
          <a:p>
            <a:r>
              <a:rPr kumimoji="1" lang="ja-JP" altLang="en-US" dirty="0" smtClean="0"/>
              <a:t>もりもり食べて元気な体をつくって冬に備えよう。</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35</a:t>
            </a:fld>
            <a:endParaRPr kumimoji="1" lang="ja-JP" altLang="en-US"/>
          </a:p>
        </p:txBody>
      </p:sp>
    </p:spTree>
    <p:extLst>
      <p:ext uri="{BB962C8B-B14F-4D97-AF65-F5344CB8AC3E}">
        <p14:creationId xmlns:p14="http://schemas.microsoft.com/office/powerpoint/2010/main" val="950008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冬が旬の食べものにはこんなものがあるよ。</a:t>
            </a:r>
            <a:endParaRPr kumimoji="1" lang="en-US" altLang="ja-JP" dirty="0" smtClean="0"/>
          </a:p>
          <a:p>
            <a:endParaRPr kumimoji="1" lang="en-US" altLang="ja-JP" dirty="0" smtClean="0"/>
          </a:p>
          <a:p>
            <a:r>
              <a:rPr kumimoji="1" lang="ja-JP" altLang="en-US" dirty="0" smtClean="0"/>
              <a:t>冬の食べものは体を温めてくれるんだ。</a:t>
            </a:r>
            <a:endParaRPr kumimoji="1" lang="en-US" altLang="ja-JP" dirty="0" smtClean="0"/>
          </a:p>
          <a:p>
            <a:endParaRPr kumimoji="1" lang="en-US" altLang="ja-JP" dirty="0" smtClean="0"/>
          </a:p>
          <a:p>
            <a:r>
              <a:rPr kumimoji="1" lang="ja-JP" altLang="en-US" dirty="0" smtClean="0"/>
              <a:t>旬のものを食べることは体を強くすることなんだよ。</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36</a:t>
            </a:fld>
            <a:endParaRPr kumimoji="1" lang="ja-JP" altLang="en-US"/>
          </a:p>
        </p:txBody>
      </p:sp>
    </p:spTree>
    <p:extLst>
      <p:ext uri="{BB962C8B-B14F-4D97-AF65-F5344CB8AC3E}">
        <p14:creationId xmlns:p14="http://schemas.microsoft.com/office/powerpoint/2010/main" val="2538399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私たちが住む地域の近く・・・地元で採れたものを</a:t>
            </a:r>
            <a:endParaRPr kumimoji="1" lang="en-US" altLang="ja-JP" dirty="0" smtClean="0"/>
          </a:p>
          <a:p>
            <a:r>
              <a:rPr kumimoji="1" lang="ja-JP" altLang="en-US" dirty="0" smtClean="0"/>
              <a:t>地元で食べよう、ということだよ。</a:t>
            </a:r>
            <a:endParaRPr kumimoji="1" lang="en-US" altLang="ja-JP" dirty="0" smtClean="0"/>
          </a:p>
          <a:p>
            <a:endParaRPr kumimoji="1" lang="en-US" altLang="ja-JP" dirty="0" smtClean="0"/>
          </a:p>
          <a:p>
            <a:r>
              <a:rPr kumimoji="1" lang="ja-JP" altLang="en-US" dirty="0" smtClean="0"/>
              <a:t>すぐ届くから新鮮で、運ぶためのエネルギーも</a:t>
            </a:r>
            <a:r>
              <a:rPr kumimoji="1" lang="ja-JP" altLang="en-US" dirty="0"/>
              <a:t>少なく</a:t>
            </a:r>
            <a:r>
              <a:rPr kumimoji="1" lang="ja-JP" altLang="en-US" dirty="0" smtClean="0"/>
              <a:t>ってすむよ。</a:t>
            </a:r>
            <a:endParaRPr kumimoji="1" lang="en-US" altLang="ja-JP" dirty="0" smtClean="0"/>
          </a:p>
          <a:p>
            <a:endParaRPr kumimoji="1" lang="en-US" altLang="ja-JP" dirty="0" smtClean="0"/>
          </a:p>
          <a:p>
            <a:r>
              <a:rPr kumimoji="1" lang="ja-JP" altLang="en-US" dirty="0" smtClean="0"/>
              <a:t>地元で採れたものも「おいしいエコ」の食べものなんだよね。</a:t>
            </a:r>
            <a:endParaRPr kumimoji="1" lang="en-US" altLang="ja-JP" dirty="0" smtClean="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37</a:t>
            </a:fld>
            <a:endParaRPr kumimoji="1" lang="ja-JP" altLang="en-US"/>
          </a:p>
        </p:txBody>
      </p:sp>
    </p:spTree>
    <p:extLst>
      <p:ext uri="{BB962C8B-B14F-4D97-AF65-F5344CB8AC3E}">
        <p14:creationId xmlns:p14="http://schemas.microsoft.com/office/powerpoint/2010/main" val="1102251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err="1" smtClean="0"/>
              <a:t>ぼくんちの</a:t>
            </a:r>
            <a:r>
              <a:rPr kumimoji="1" lang="ja-JP" altLang="en-US" dirty="0" smtClean="0"/>
              <a:t>南側には大きな木があるでしょ。</a:t>
            </a:r>
            <a:endParaRPr kumimoji="1" lang="en-US" altLang="ja-JP" dirty="0" smtClean="0"/>
          </a:p>
          <a:p>
            <a:r>
              <a:rPr kumimoji="1" lang="ja-JP" altLang="en-US" dirty="0" smtClean="0"/>
              <a:t>この木は何の木でしょう？</a:t>
            </a:r>
            <a:endParaRPr kumimoji="1" lang="en-US" altLang="ja-JP" dirty="0" smtClean="0"/>
          </a:p>
          <a:p>
            <a:endParaRPr kumimoji="1" lang="en-US" altLang="ja-JP" dirty="0" smtClean="0"/>
          </a:p>
          <a:p>
            <a:r>
              <a:rPr kumimoji="1" lang="ja-JP" altLang="en-US" dirty="0" smtClean="0"/>
              <a:t>ほら、じつは秋から冬になるとおいしい実がいっぱいなるリンゴの木なんだ！</a:t>
            </a:r>
            <a:endParaRPr kumimoji="1" lang="en-US" altLang="ja-JP" dirty="0" smtClean="0"/>
          </a:p>
          <a:p>
            <a:r>
              <a:rPr kumimoji="1" lang="ja-JP" altLang="en-US" dirty="0" smtClean="0"/>
              <a:t>これも地産地消だよねー。</a:t>
            </a:r>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38</a:t>
            </a:fld>
            <a:endParaRPr kumimoji="1" lang="ja-JP" altLang="en-US"/>
          </a:p>
        </p:txBody>
      </p:sp>
    </p:spTree>
    <p:extLst>
      <p:ext uri="{BB962C8B-B14F-4D97-AF65-F5344CB8AC3E}">
        <p14:creationId xmlns:p14="http://schemas.microsoft.com/office/powerpoint/2010/main" val="4001318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39</a:t>
            </a:fld>
            <a:endParaRPr kumimoji="1" lang="ja-JP" altLang="en-US"/>
          </a:p>
        </p:txBody>
      </p:sp>
    </p:spTree>
    <p:extLst>
      <p:ext uri="{BB962C8B-B14F-4D97-AF65-F5344CB8AC3E}">
        <p14:creationId xmlns:p14="http://schemas.microsoft.com/office/powerpoint/2010/main" val="284213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t>（パネルシアターとして使用する場合は</a:t>
            </a:r>
            <a:r>
              <a:rPr lang="en-US" altLang="ja-JP" sz="1200" dirty="0" smtClean="0"/>
              <a:t>CO2</a:t>
            </a:r>
            <a:r>
              <a:rPr lang="ja-JP" altLang="en-US" sz="1200" dirty="0" smtClean="0"/>
              <a:t>の雲パネルを貼り付ける。）</a:t>
            </a:r>
            <a:endParaRPr lang="en-US" altLang="ja-JP" sz="1200" dirty="0" smtClean="0"/>
          </a:p>
          <a:p>
            <a:endParaRPr lang="en-US" altLang="ja-JP" sz="1200" dirty="0" smtClean="0"/>
          </a:p>
          <a:p>
            <a:r>
              <a:rPr lang="ja-JP" altLang="en-US" sz="1200" dirty="0" smtClean="0"/>
              <a:t>大気がなければ地球の温度はマイナス</a:t>
            </a:r>
            <a:r>
              <a:rPr lang="en-US" altLang="ja-JP" sz="1200" dirty="0" smtClean="0"/>
              <a:t>19℃</a:t>
            </a:r>
            <a:r>
              <a:rPr lang="ja-JP" altLang="en-US" sz="1200" dirty="0" err="1" smtClean="0"/>
              <a:t>、</a:t>
            </a:r>
            <a:r>
              <a:rPr lang="ja-JP" altLang="en-US" sz="1200" dirty="0" smtClean="0"/>
              <a:t>とても寒くって私たちは</a:t>
            </a:r>
            <a:endParaRPr lang="en-US" altLang="ja-JP" sz="1200" dirty="0" smtClean="0"/>
          </a:p>
          <a:p>
            <a:r>
              <a:rPr lang="ja-JP" altLang="en-US" sz="1200" dirty="0" smtClean="0"/>
              <a:t>暮らせないだろう。</a:t>
            </a:r>
            <a:endParaRPr lang="en-US" altLang="ja-JP" sz="1200" dirty="0" smtClean="0"/>
          </a:p>
          <a:p>
            <a:r>
              <a:rPr lang="ja-JP" altLang="en-US" sz="1200" dirty="0" smtClean="0"/>
              <a:t>大気の中のＣＯ２というガスが太陽から届いた光を逃がさず</a:t>
            </a:r>
            <a:endParaRPr lang="en-US" altLang="ja-JP" sz="1200" dirty="0" smtClean="0"/>
          </a:p>
          <a:p>
            <a:r>
              <a:rPr lang="ja-JP" altLang="en-US" sz="1200" dirty="0" smtClean="0"/>
              <a:t>温室のように熱をためてくれているんだ。</a:t>
            </a:r>
            <a:endParaRPr lang="en-US" altLang="ja-JP" sz="1200" dirty="0" smtClean="0"/>
          </a:p>
          <a:p>
            <a:r>
              <a:rPr lang="ja-JP" altLang="en-US" sz="1200" dirty="0" smtClean="0"/>
              <a:t>大気中のこのＣＯ２の布団のおかげで地球の平均温度は約</a:t>
            </a:r>
            <a:r>
              <a:rPr lang="en-US" altLang="ja-JP" sz="1200" dirty="0" smtClean="0"/>
              <a:t>15℃</a:t>
            </a:r>
            <a:r>
              <a:rPr lang="ja-JP" altLang="en-US" sz="1200" dirty="0" err="1" smtClean="0"/>
              <a:t>、</a:t>
            </a:r>
            <a:endParaRPr lang="en-US" altLang="ja-JP" sz="1200" dirty="0" smtClean="0"/>
          </a:p>
          <a:p>
            <a:r>
              <a:rPr lang="ja-JP" altLang="en-US" sz="1200" dirty="0" smtClean="0"/>
              <a:t>たくさんの生きもの達の命はずっとこの快適なしくみの中で守られてきたんだ。</a:t>
            </a:r>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4</a:t>
            </a:fld>
            <a:endParaRPr kumimoji="1" lang="ja-JP" altLang="en-US"/>
          </a:p>
        </p:txBody>
      </p:sp>
    </p:spTree>
    <p:extLst>
      <p:ext uri="{BB962C8B-B14F-4D97-AF65-F5344CB8AC3E}">
        <p14:creationId xmlns:p14="http://schemas.microsoft.com/office/powerpoint/2010/main" val="428332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（パネルシアターとして使用する場合は</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　</a:t>
            </a:r>
            <a:r>
              <a:rPr lang="en-US" altLang="ja-JP" sz="1200" dirty="0" smtClean="0"/>
              <a:t>CO2</a:t>
            </a:r>
            <a:r>
              <a:rPr lang="ja-JP" altLang="en-US" sz="1200" dirty="0" smtClean="0"/>
              <a:t>の雲の部分だけパネルを裏返す。）</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r>
              <a:rPr lang="ja-JP" altLang="en-US" sz="1200" dirty="0" smtClean="0"/>
              <a:t>ところが年々、このＣＯ２のお布団が厚くなってきている。</a:t>
            </a:r>
            <a:endParaRPr lang="en-US" altLang="ja-JP" sz="1200" dirty="0" smtClean="0"/>
          </a:p>
          <a:p>
            <a:r>
              <a:rPr lang="ja-JP" altLang="en-US" sz="1200" dirty="0" smtClean="0"/>
              <a:t>どうしてだろう？</a:t>
            </a:r>
            <a:endParaRPr lang="en-US" altLang="ja-JP" sz="1200" dirty="0" smtClean="0"/>
          </a:p>
          <a:p>
            <a:endParaRPr lang="en-US" altLang="ja-JP" sz="1200" dirty="0" smtClean="0"/>
          </a:p>
          <a:p>
            <a:r>
              <a:rPr lang="ja-JP" altLang="en-US" sz="1200" dirty="0" smtClean="0"/>
              <a:t>（パネルシアターとして使用する場合は</a:t>
            </a:r>
            <a:endParaRPr lang="en-US" altLang="ja-JP" sz="1200" dirty="0" smtClean="0"/>
          </a:p>
          <a:p>
            <a:r>
              <a:rPr lang="ja-JP" altLang="en-US" sz="1200" dirty="0" smtClean="0"/>
              <a:t>　地球の部分だけパネルを裏返す。）</a:t>
            </a:r>
            <a:endParaRPr lang="en-US" altLang="ja-JP" sz="1200" dirty="0" smtClean="0"/>
          </a:p>
          <a:p>
            <a:endParaRPr lang="ja-JP"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地球君が暑そうだね。</a:t>
            </a:r>
            <a:endParaRPr lang="en-US" altLang="ja-JP" sz="1200" dirty="0" smtClean="0"/>
          </a:p>
          <a:p>
            <a:r>
              <a:rPr lang="ja-JP" altLang="en-US" sz="1200" dirty="0" smtClean="0"/>
              <a:t>ＣＯ２が増えてくると温室のようになって地球の温度が上がってくる。</a:t>
            </a:r>
            <a:endParaRPr lang="en-US" altLang="ja-JP" sz="1200" dirty="0" smtClean="0"/>
          </a:p>
          <a:p>
            <a:r>
              <a:rPr lang="ja-JP" altLang="en-US" sz="1200" dirty="0" smtClean="0"/>
              <a:t>これが「地球温暖化」といわれている現象なんだ。</a:t>
            </a:r>
            <a:endParaRPr lang="en-US" altLang="ja-JP" sz="1200" dirty="0" smtClean="0"/>
          </a:p>
          <a:p>
            <a:r>
              <a:rPr lang="ja-JP" altLang="en-US" sz="1200" dirty="0" smtClean="0"/>
              <a:t>地球温暖化が進めば、どんなことが起こるのだろう？</a:t>
            </a:r>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5</a:t>
            </a:fld>
            <a:endParaRPr kumimoji="1" lang="ja-JP" altLang="en-US"/>
          </a:p>
        </p:txBody>
      </p:sp>
    </p:spTree>
    <p:extLst>
      <p:ext uri="{BB962C8B-B14F-4D97-AF65-F5344CB8AC3E}">
        <p14:creationId xmlns:p14="http://schemas.microsoft.com/office/powerpoint/2010/main" val="3970967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0000"/>
                </a:solidFill>
              </a:rPr>
              <a:t>（</a:t>
            </a:r>
            <a:r>
              <a:rPr lang="ja-JP" altLang="en-US" sz="1200" dirty="0" smtClean="0"/>
              <a:t>パネルシアターとして使用する場合は</a:t>
            </a:r>
            <a:endParaRPr lang="en-US" altLang="ja-JP"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rgbClr val="FF0000"/>
                </a:solidFill>
              </a:rPr>
              <a:t>　パネルを</a:t>
            </a:r>
            <a:r>
              <a:rPr lang="en-US" altLang="ja-JP" sz="1200" dirty="0" smtClean="0">
                <a:solidFill>
                  <a:srgbClr val="FF0000"/>
                </a:solidFill>
              </a:rPr>
              <a:t>1</a:t>
            </a:r>
            <a:r>
              <a:rPr lang="ja-JP" altLang="en-US" sz="1200" dirty="0" err="1" smtClean="0">
                <a:solidFill>
                  <a:srgbClr val="FF0000"/>
                </a:solidFill>
              </a:rPr>
              <a:t>つずつ</a:t>
            </a:r>
            <a:r>
              <a:rPr lang="ja-JP" altLang="en-US" sz="1200" dirty="0" smtClean="0">
                <a:solidFill>
                  <a:srgbClr val="FF0000"/>
                </a:solidFill>
              </a:rPr>
              <a:t>貼りつけながらそれぞれ説明する。）</a:t>
            </a:r>
            <a:endParaRPr lang="en-US" altLang="ja-JP"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r>
              <a:rPr lang="ja-JP" altLang="en-US" sz="1200" dirty="0" smtClean="0"/>
              <a:t>①　極地の氷、高い山の氷がとけてきた。</a:t>
            </a:r>
            <a:endParaRPr lang="en-US" altLang="ja-JP" sz="1200" dirty="0" smtClean="0"/>
          </a:p>
          <a:p>
            <a:r>
              <a:rPr lang="ja-JP" altLang="en-US" sz="1200" dirty="0" smtClean="0"/>
              <a:t>②　海面上昇で南の島国など沈みそうになってきた。</a:t>
            </a:r>
            <a:endParaRPr lang="en-US" altLang="ja-JP" sz="1200" dirty="0" smtClean="0"/>
          </a:p>
          <a:p>
            <a:r>
              <a:rPr lang="ja-JP" altLang="en-US" sz="1200" dirty="0" smtClean="0"/>
              <a:t>③　異常気象等で作物の収穫も減り、住処をなくし絶滅する生きものも増えてきた。</a:t>
            </a:r>
            <a:endParaRPr lang="en-US" altLang="ja-JP" sz="1200" dirty="0" smtClean="0"/>
          </a:p>
          <a:p>
            <a:r>
              <a:rPr lang="ja-JP" altLang="en-US" sz="1200" dirty="0" smtClean="0"/>
              <a:t>④　大型の台風やハリケーンの来襲、大雨、干ばつなど異常気象が増えて</a:t>
            </a:r>
            <a:endParaRPr lang="en-US" altLang="ja-JP" sz="1200" dirty="0" smtClean="0"/>
          </a:p>
          <a:p>
            <a:r>
              <a:rPr lang="en-US" altLang="ja-JP" sz="1200" baseline="0" dirty="0" smtClean="0"/>
              <a:t>         </a:t>
            </a:r>
            <a:r>
              <a:rPr lang="ja-JP" altLang="en-US" sz="1200" dirty="0" smtClean="0"/>
              <a:t>その他にもマラリアなど南方の伝染病の拡大など様々な問題が</a:t>
            </a:r>
            <a:endParaRPr lang="en-US" altLang="ja-JP" sz="1200" dirty="0" smtClean="0"/>
          </a:p>
          <a:p>
            <a:r>
              <a:rPr lang="ja-JP" altLang="en-US" sz="1200" dirty="0" smtClean="0"/>
              <a:t>　　　　指摘されています。</a:t>
            </a:r>
            <a:endParaRPr lang="en-US" altLang="ja-JP" sz="1200" dirty="0" smtClean="0"/>
          </a:p>
          <a:p>
            <a:r>
              <a:rPr lang="ja-JP" altLang="en-US" sz="1200" dirty="0" smtClean="0"/>
              <a:t>         対象年齢や実践地域に関連した情報の提供を考えて対応してください。</a:t>
            </a:r>
            <a:endParaRPr lang="en-US" altLang="ja-JP" sz="1200" dirty="0" smtClean="0"/>
          </a:p>
          <a:p>
            <a:endParaRPr lang="en-US" altLang="ja-JP" sz="1200" dirty="0" smtClean="0"/>
          </a:p>
          <a:p>
            <a:r>
              <a:rPr lang="ja-JP" altLang="en-US" sz="1200" dirty="0" smtClean="0"/>
              <a:t>ＣＯ２が増えてきたのは人間の暮らし方のせいだと分かってきたよ。</a:t>
            </a:r>
            <a:endParaRPr lang="en-US" altLang="ja-JP" sz="1200" dirty="0" smtClean="0"/>
          </a:p>
          <a:p>
            <a:r>
              <a:rPr lang="ja-JP" altLang="en-US" sz="1200" dirty="0" smtClean="0"/>
              <a:t>私たちは快適な生活をするためにエネルギーをたくさん使ってきたんだ。</a:t>
            </a:r>
            <a:endParaRPr lang="en-US" altLang="ja-JP" sz="1200" dirty="0" smtClean="0"/>
          </a:p>
          <a:p>
            <a:r>
              <a:rPr lang="ja-JP" altLang="en-US" sz="1200" dirty="0" smtClean="0"/>
              <a:t>石炭や石油などの化石燃料を燃やす時、たくさんのＣＯ</a:t>
            </a:r>
            <a:r>
              <a:rPr lang="en-US" altLang="ja-JP" sz="1200" dirty="0" smtClean="0"/>
              <a:t>2</a:t>
            </a:r>
            <a:r>
              <a:rPr lang="ja-JP" altLang="en-US" sz="1200" dirty="0" smtClean="0"/>
              <a:t>が大気中に出されてきた。</a:t>
            </a:r>
            <a:endParaRPr lang="en-US" altLang="ja-JP" sz="1200" dirty="0" smtClean="0"/>
          </a:p>
          <a:p>
            <a:r>
              <a:rPr lang="ja-JP" altLang="en-US" sz="1200" dirty="0" smtClean="0"/>
              <a:t>ＣＯ</a:t>
            </a:r>
            <a:r>
              <a:rPr lang="en-US" altLang="ja-JP" sz="1200" dirty="0" smtClean="0"/>
              <a:t>2</a:t>
            </a:r>
            <a:r>
              <a:rPr lang="ja-JP" altLang="en-US" sz="1200" dirty="0" smtClean="0"/>
              <a:t>を減らすために私達にできることはないだろうか？</a:t>
            </a:r>
            <a:endParaRPr lang="en-US" altLang="ja-JP" sz="1200" dirty="0" smtClean="0"/>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6</a:t>
            </a:fld>
            <a:endParaRPr kumimoji="1" lang="ja-JP" altLang="en-US"/>
          </a:p>
        </p:txBody>
      </p:sp>
    </p:spTree>
    <p:extLst>
      <p:ext uri="{BB962C8B-B14F-4D97-AF65-F5344CB8AC3E}">
        <p14:creationId xmlns:p14="http://schemas.microsoft.com/office/powerpoint/2010/main" val="2381970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sz="1200" dirty="0" smtClean="0"/>
              <a:t>電気はどこから来るのだろう。</a:t>
            </a:r>
            <a:endParaRPr lang="en-US" altLang="ja-JP" sz="1200" dirty="0" smtClean="0"/>
          </a:p>
          <a:p>
            <a:r>
              <a:rPr lang="ja-JP" altLang="en-US" sz="1200" dirty="0" smtClean="0"/>
              <a:t>コンセントにプラグを差し込むと・・・。</a:t>
            </a:r>
            <a:endParaRPr lang="en-US" altLang="ja-JP" sz="1200" dirty="0" smtClean="0"/>
          </a:p>
          <a:p>
            <a:r>
              <a:rPr lang="ja-JP" altLang="en-US" sz="1200" dirty="0" smtClean="0"/>
              <a:t>さあ、コンセントの先を探検してみよう。</a:t>
            </a:r>
            <a:endParaRPr lang="en-US" altLang="ja-JP" sz="1200" dirty="0" smtClean="0"/>
          </a:p>
          <a:p>
            <a:endParaRPr lang="en-US" altLang="ja-JP" sz="1200" dirty="0" smtClean="0"/>
          </a:p>
          <a:p>
            <a:r>
              <a:rPr lang="ja-JP" altLang="en-US" sz="1200" dirty="0" smtClean="0"/>
              <a:t>ほら、外をみてごらん、電気が送られてくる電線がのびているよね。</a:t>
            </a:r>
            <a:endParaRPr lang="en-US" altLang="ja-JP" sz="1200" dirty="0" smtClean="0"/>
          </a:p>
          <a:p>
            <a:r>
              <a:rPr lang="ja-JP" altLang="en-US" sz="1200" dirty="0" smtClean="0"/>
              <a:t>君</a:t>
            </a:r>
            <a:r>
              <a:rPr lang="ja-JP" altLang="en-US" sz="1200" dirty="0" err="1" smtClean="0"/>
              <a:t>んちの</a:t>
            </a:r>
            <a:r>
              <a:rPr lang="ja-JP" altLang="en-US" sz="1200" dirty="0" smtClean="0"/>
              <a:t>電線はどこにつながっているのかな？</a:t>
            </a:r>
            <a:endParaRPr lang="en-US" altLang="ja-JP" sz="1200" dirty="0" smtClean="0"/>
          </a:p>
          <a:p>
            <a:r>
              <a:rPr lang="ja-JP" altLang="en-US" sz="1200" dirty="0" smtClean="0"/>
              <a:t>その先にあったのは発電所、電気は発電所で作られて送られてくるよ。</a:t>
            </a:r>
            <a:endParaRPr lang="en-US" altLang="ja-JP" sz="1200" dirty="0" smtClean="0"/>
          </a:p>
          <a:p>
            <a:r>
              <a:rPr lang="ja-JP" altLang="en-US" sz="1200" dirty="0" smtClean="0"/>
              <a:t>君が電気のスイッチを入れた時、</a:t>
            </a:r>
            <a:endParaRPr lang="en-US" altLang="ja-JP" sz="1200" dirty="0" smtClean="0"/>
          </a:p>
          <a:p>
            <a:r>
              <a:rPr lang="ja-JP" altLang="en-US" sz="1200" dirty="0" smtClean="0"/>
              <a:t>火力発電所からは君が使う電気をつくるためにＣＯ２が空中に出されている。</a:t>
            </a:r>
            <a:endParaRPr lang="en-US" altLang="ja-JP" sz="1200" dirty="0" smtClean="0"/>
          </a:p>
          <a:p>
            <a:r>
              <a:rPr lang="ja-JP" altLang="en-US" sz="1200" dirty="0" smtClean="0"/>
              <a:t>そうだよ、電気の無駄使いをなくすことはとっても大切な行動だよね。</a:t>
            </a:r>
            <a:endParaRPr lang="en-US" altLang="ja-JP" sz="1200" dirty="0" smtClean="0"/>
          </a:p>
          <a:p>
            <a:r>
              <a:rPr lang="ja-JP" altLang="en-US" sz="1200" dirty="0" smtClean="0"/>
              <a:t>さあ、電気の無駄をみつけて省エネしよう！</a:t>
            </a:r>
            <a:endParaRPr lang="en-US" altLang="ja-JP" sz="1200" dirty="0" smtClean="0"/>
          </a:p>
          <a:p>
            <a:r>
              <a:rPr lang="ja-JP" altLang="en-US" sz="1200" dirty="0" smtClean="0"/>
              <a:t>そしてみんなでストップ温暖化にチャレンジしよう！</a:t>
            </a:r>
            <a:endParaRPr lang="en-US" altLang="ja-JP" sz="1200" dirty="0" smtClean="0"/>
          </a:p>
          <a:p>
            <a:endParaRPr lang="en-US" altLang="ja-JP" sz="1200" dirty="0" smtClean="0"/>
          </a:p>
          <a:p>
            <a:r>
              <a:rPr lang="ja-JP" altLang="en-US" sz="1200" dirty="0" smtClean="0"/>
              <a:t>　　高学年対象の場合は</a:t>
            </a:r>
            <a:r>
              <a:rPr lang="en-US" altLang="ja-JP" sz="1200" dirty="0" smtClean="0"/>
              <a:t>CO2</a:t>
            </a:r>
            <a:r>
              <a:rPr lang="ja-JP" altLang="en-US" sz="1200" dirty="0" smtClean="0"/>
              <a:t>を出さない発電所について</a:t>
            </a:r>
            <a:r>
              <a:rPr lang="ja-JP" altLang="en-US" sz="1200" dirty="0" err="1" smtClean="0"/>
              <a:t>や</a:t>
            </a:r>
            <a:endParaRPr lang="en-US" altLang="ja-JP" sz="1200" dirty="0" smtClean="0"/>
          </a:p>
          <a:p>
            <a:r>
              <a:rPr lang="ja-JP" altLang="en-US" sz="1200" dirty="0" smtClean="0"/>
              <a:t>　　未来のエネルギーについての説明も付加してください。</a:t>
            </a:r>
          </a:p>
          <a:p>
            <a:endParaRPr kumimoji="1" lang="ja-JP" altLang="en-US" dirty="0"/>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7</a:t>
            </a:fld>
            <a:endParaRPr kumimoji="1" lang="ja-JP" altLang="en-US"/>
          </a:p>
        </p:txBody>
      </p:sp>
    </p:spTree>
    <p:extLst>
      <p:ext uri="{BB962C8B-B14F-4D97-AF65-F5344CB8AC3E}">
        <p14:creationId xmlns:p14="http://schemas.microsoft.com/office/powerpoint/2010/main" val="2214898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8</a:t>
            </a:fld>
            <a:endParaRPr kumimoji="1" lang="ja-JP" altLang="en-US"/>
          </a:p>
        </p:txBody>
      </p:sp>
    </p:spTree>
    <p:extLst>
      <p:ext uri="{BB962C8B-B14F-4D97-AF65-F5344CB8AC3E}">
        <p14:creationId xmlns:p14="http://schemas.microsoft.com/office/powerpoint/2010/main" val="1216265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790E0A79-AC43-4992-865B-1A4415582DEE}" type="slidenum">
              <a:rPr kumimoji="1" lang="ja-JP" altLang="en-US" smtClean="0"/>
              <a:pPr/>
              <a:t>9</a:t>
            </a:fld>
            <a:endParaRPr kumimoji="1" lang="ja-JP" altLang="en-US"/>
          </a:p>
        </p:txBody>
      </p:sp>
    </p:spTree>
    <p:extLst>
      <p:ext uri="{BB962C8B-B14F-4D97-AF65-F5344CB8AC3E}">
        <p14:creationId xmlns:p14="http://schemas.microsoft.com/office/powerpoint/2010/main" val="1541907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3C04B01-AD47-4454-A816-476F0F49ABBE}" type="datetimeFigureOut">
              <a:rPr kumimoji="1" lang="ja-JP" altLang="en-US" smtClean="0"/>
              <a:pPr/>
              <a:t>2014/1/17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6C30076-E7F7-4C3C-BBEA-EE0E21E8807F}"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04B01-AD47-4454-A816-476F0F49ABBE}" type="datetimeFigureOut">
              <a:rPr kumimoji="1" lang="ja-JP" altLang="en-US" smtClean="0"/>
              <a:pPr/>
              <a:t>2014/1/17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30076-E7F7-4C3C-BBEA-EE0E21E8807F}"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29.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69.png"/><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100.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93.png"/><Relationship Id="rId4" Type="http://schemas.openxmlformats.org/officeDocument/2006/relationships/image" Target="../media/image102.png"/><Relationship Id="rId9"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10.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663568" y="512098"/>
            <a:ext cx="3786614" cy="1107996"/>
          </a:xfrm>
          <a:prstGeom prst="rect">
            <a:avLst/>
          </a:prstGeom>
          <a:noFill/>
        </p:spPr>
        <p:txBody>
          <a:bodyPr wrap="none" lIns="91440" tIns="45720" rIns="91440" bIns="45720">
            <a:spAutoFit/>
          </a:bodyPr>
          <a:lstStyle/>
          <a:p>
            <a:pPr algn="ctr"/>
            <a:r>
              <a:rPr lang="ja-JP" altLang="en-US" sz="6600" b="1" dirty="0" smtClean="0">
                <a:ln w="12700">
                  <a:solidFill>
                    <a:schemeClr val="tx1"/>
                  </a:solidFill>
                  <a:prstDash val="solid"/>
                </a:ln>
                <a:solidFill>
                  <a:srgbClr val="66FF33"/>
                </a:solidFill>
                <a:effectLst>
                  <a:outerShdw blurRad="41275" dist="20320" dir="1800000" algn="tl" rotWithShape="0">
                    <a:srgbClr val="000000">
                      <a:alpha val="40000"/>
                    </a:srgbClr>
                  </a:outerShdw>
                </a:effectLst>
                <a:ea typeface="HGP創英角ﾎﾟｯﾌﾟ体" pitchFamily="50" charset="-128"/>
              </a:rPr>
              <a:t>エコトンの</a:t>
            </a:r>
            <a:endParaRPr lang="ja-JP" altLang="en-US" sz="6600" b="1" cap="none" spc="0" dirty="0">
              <a:ln w="12700">
                <a:solidFill>
                  <a:schemeClr val="tx1"/>
                </a:solidFill>
                <a:prstDash val="solid"/>
              </a:ln>
              <a:solidFill>
                <a:srgbClr val="66FF33"/>
              </a:solidFill>
              <a:effectLst>
                <a:outerShdw blurRad="41275" dist="20320" dir="1800000" algn="tl" rotWithShape="0">
                  <a:srgbClr val="000000">
                    <a:alpha val="40000"/>
                  </a:srgbClr>
                </a:outerShdw>
              </a:effectLst>
              <a:ea typeface="HGP創英角ﾎﾟｯﾌﾟ体" pitchFamily="50" charset="-128"/>
            </a:endParaRPr>
          </a:p>
        </p:txBody>
      </p:sp>
      <p:sp>
        <p:nvSpPr>
          <p:cNvPr id="4" name="正方形/長方形 3"/>
          <p:cNvSpPr/>
          <p:nvPr/>
        </p:nvSpPr>
        <p:spPr>
          <a:xfrm>
            <a:off x="1475656" y="1772816"/>
            <a:ext cx="6056466" cy="2123658"/>
          </a:xfrm>
          <a:prstGeom prst="rect">
            <a:avLst/>
          </a:prstGeom>
          <a:noFill/>
        </p:spPr>
        <p:txBody>
          <a:bodyPr wrap="none" lIns="91440" tIns="45720" rIns="91440" bIns="45720">
            <a:spAutoFit/>
          </a:bodyPr>
          <a:lstStyle/>
          <a:p>
            <a:pPr algn="ctr"/>
            <a:r>
              <a:rPr lang="ja-JP" altLang="en-US" sz="66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地球</a:t>
            </a:r>
            <a:r>
              <a:rPr lang="ja-JP" altLang="en-US" sz="66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となかよし</a:t>
            </a:r>
            <a:endParaRPr lang="en-US" altLang="ja-JP" sz="66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66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エコチャレンジ！</a:t>
            </a:r>
            <a:endParaRPr lang="ja-JP" altLang="en-US" sz="6600" b="1" cap="none" spc="0" dirty="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endParaRPr>
          </a:p>
        </p:txBody>
      </p:sp>
      <p:pic>
        <p:nvPicPr>
          <p:cNvPr id="6" name="図 5" descr="エコパパ1.png"/>
          <p:cNvPicPr>
            <a:picLocks noChangeAspect="1"/>
          </p:cNvPicPr>
          <p:nvPr/>
        </p:nvPicPr>
        <p:blipFill>
          <a:blip r:embed="rId4" cstate="screen">
            <a:lum bright="10000"/>
            <a:extLst>
              <a:ext uri="{28A0092B-C50C-407E-A947-70E740481C1C}">
                <a14:useLocalDpi xmlns:a14="http://schemas.microsoft.com/office/drawing/2010/main"/>
              </a:ext>
            </a:extLst>
          </a:blip>
          <a:stretch>
            <a:fillRect/>
          </a:stretch>
        </p:blipFill>
        <p:spPr>
          <a:xfrm>
            <a:off x="971600" y="4149080"/>
            <a:ext cx="2195175" cy="2487624"/>
          </a:xfrm>
          <a:prstGeom prst="rect">
            <a:avLst/>
          </a:prstGeom>
        </p:spPr>
      </p:pic>
      <p:pic>
        <p:nvPicPr>
          <p:cNvPr id="7" name="図 6" descr="エコママ1.png"/>
          <p:cNvPicPr>
            <a:picLocks noChangeAspect="1"/>
          </p:cNvPicPr>
          <p:nvPr/>
        </p:nvPicPr>
        <p:blipFill>
          <a:blip r:embed="rId5" cstate="screen">
            <a:lum bright="7000"/>
            <a:extLst>
              <a:ext uri="{28A0092B-C50C-407E-A947-70E740481C1C}">
                <a14:useLocalDpi xmlns:a14="http://schemas.microsoft.com/office/drawing/2010/main"/>
              </a:ext>
            </a:extLst>
          </a:blip>
          <a:stretch>
            <a:fillRect/>
          </a:stretch>
        </p:blipFill>
        <p:spPr>
          <a:xfrm>
            <a:off x="6156176" y="4293096"/>
            <a:ext cx="2166292" cy="2285566"/>
          </a:xfrm>
          <a:prstGeom prst="rect">
            <a:avLst/>
          </a:prstGeom>
        </p:spPr>
      </p:pic>
      <p:pic>
        <p:nvPicPr>
          <p:cNvPr id="8" name="図 7" descr="ヒメトン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15815" y="5232967"/>
            <a:ext cx="1373922" cy="1388775"/>
          </a:xfrm>
          <a:prstGeom prst="rect">
            <a:avLst/>
          </a:prstGeom>
        </p:spPr>
      </p:pic>
      <p:pic>
        <p:nvPicPr>
          <p:cNvPr id="9" name="図 8" descr="エコトン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59461">
            <a:off x="3988021" y="4627052"/>
            <a:ext cx="2416964" cy="208505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accel="50000" decel="50000" autoRev="1" fill="hold" nodeType="clickEffect">
                                  <p:stCondLst>
                                    <p:cond delay="0"/>
                                  </p:stCondLst>
                                  <p:childTnLst>
                                    <p:animRot by="900000">
                                      <p:cBhvr>
                                        <p:cTn id="14"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ファミリー.png"/>
          <p:cNvPicPr>
            <a:picLocks noChangeAspect="1"/>
          </p:cNvPicPr>
          <p:nvPr/>
        </p:nvPicPr>
        <p:blipFill>
          <a:blip r:embed="rId4" cstate="screen">
            <a:lum bright="20000"/>
            <a:extLst>
              <a:ext uri="{28A0092B-C50C-407E-A947-70E740481C1C}">
                <a14:useLocalDpi xmlns:a14="http://schemas.microsoft.com/office/drawing/2010/main"/>
              </a:ext>
            </a:extLst>
          </a:blip>
          <a:stretch>
            <a:fillRect/>
          </a:stretch>
        </p:blipFill>
        <p:spPr>
          <a:xfrm>
            <a:off x="755576" y="1916832"/>
            <a:ext cx="7488832" cy="5616624"/>
          </a:xfrm>
          <a:prstGeom prst="rect">
            <a:avLst/>
          </a:prstGeom>
        </p:spPr>
      </p:pic>
      <p:sp>
        <p:nvSpPr>
          <p:cNvPr id="6" name="正方形/長方形 5"/>
          <p:cNvSpPr/>
          <p:nvPr/>
        </p:nvSpPr>
        <p:spPr>
          <a:xfrm>
            <a:off x="229410" y="116632"/>
            <a:ext cx="8654933" cy="2554545"/>
          </a:xfrm>
          <a:prstGeom prst="rect">
            <a:avLst/>
          </a:prstGeom>
          <a:noFill/>
        </p:spPr>
        <p:txBody>
          <a:bodyPr wrap="none" lIns="91440" tIns="45720" rIns="91440" bIns="45720">
            <a:spAutoFit/>
          </a:bodyPr>
          <a:lstStyle/>
          <a:p>
            <a:pPr algn="ctr"/>
            <a:r>
              <a:rPr lang="ja-JP" altLang="en-US" sz="8000" b="1" dirty="0" smtClean="0">
                <a:ln w="12700">
                  <a:solidFill>
                    <a:schemeClr val="tx1"/>
                  </a:solidFill>
                  <a:prstDash val="solid"/>
                </a:ln>
                <a:solidFill>
                  <a:srgbClr val="00FF00"/>
                </a:solidFill>
                <a:effectLst>
                  <a:outerShdw blurRad="41275" dist="20320" dir="1800000" algn="tl" rotWithShape="0">
                    <a:srgbClr val="000000">
                      <a:alpha val="40000"/>
                    </a:srgbClr>
                  </a:outerShdw>
                </a:effectLst>
                <a:ea typeface="HGP創英角ﾎﾟｯﾌﾟ体" pitchFamily="50" charset="-128"/>
              </a:rPr>
              <a:t>エコトンファミリーの</a:t>
            </a:r>
            <a:endParaRPr lang="en-US" altLang="ja-JP" sz="8000" b="1" dirty="0" smtClean="0">
              <a:ln w="12700">
                <a:solidFill>
                  <a:schemeClr val="tx1"/>
                </a:solidFill>
                <a:prstDash val="solid"/>
              </a:ln>
              <a:solidFill>
                <a:srgbClr val="00FF0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80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エコチャレンジ！</a:t>
            </a:r>
            <a:endParaRPr lang="ja-JP" altLang="en-US" sz="8000" b="1" cap="none" spc="0" dirty="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1.png"/>
          <p:cNvPicPr>
            <a:picLocks noChangeAspect="1"/>
          </p:cNvPicPr>
          <p:nvPr/>
        </p:nvPicPr>
        <p:blipFill>
          <a:blip r:embed="rId3" cstate="print"/>
          <a:stretch>
            <a:fillRect/>
          </a:stretch>
        </p:blipFill>
        <p:spPr>
          <a:xfrm>
            <a:off x="1043608" y="476672"/>
            <a:ext cx="7140976" cy="616002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エコパパ1.png"/>
          <p:cNvPicPr>
            <a:picLocks noChangeAspect="1"/>
          </p:cNvPicPr>
          <p:nvPr/>
        </p:nvPicPr>
        <p:blipFill>
          <a:blip r:embed="rId3" cstate="screen">
            <a:lum bright="10000"/>
            <a:extLst>
              <a:ext uri="{28A0092B-C50C-407E-A947-70E740481C1C}">
                <a14:useLocalDpi xmlns:a14="http://schemas.microsoft.com/office/drawing/2010/main"/>
              </a:ext>
            </a:extLst>
          </a:blip>
          <a:stretch>
            <a:fillRect/>
          </a:stretch>
        </p:blipFill>
        <p:spPr>
          <a:xfrm>
            <a:off x="0" y="1628800"/>
            <a:ext cx="3243525" cy="3675639"/>
          </a:xfrm>
          <a:prstGeom prst="rect">
            <a:avLst/>
          </a:prstGeom>
        </p:spPr>
      </p:pic>
      <p:pic>
        <p:nvPicPr>
          <p:cNvPr id="4" name="図 3" descr="エコママ1.png"/>
          <p:cNvPicPr>
            <a:picLocks noChangeAspect="1"/>
          </p:cNvPicPr>
          <p:nvPr/>
        </p:nvPicPr>
        <p:blipFill>
          <a:blip r:embed="rId4" cstate="screen">
            <a:lum bright="7000"/>
            <a:extLst>
              <a:ext uri="{28A0092B-C50C-407E-A947-70E740481C1C}">
                <a14:useLocalDpi xmlns:a14="http://schemas.microsoft.com/office/drawing/2010/main"/>
              </a:ext>
            </a:extLst>
          </a:blip>
          <a:stretch>
            <a:fillRect/>
          </a:stretch>
        </p:blipFill>
        <p:spPr>
          <a:xfrm>
            <a:off x="5940152" y="1916832"/>
            <a:ext cx="3200847" cy="3377084"/>
          </a:xfrm>
          <a:prstGeom prst="rect">
            <a:avLst/>
          </a:prstGeom>
        </p:spPr>
      </p:pic>
      <p:pic>
        <p:nvPicPr>
          <p:cNvPr id="6" name="図 5" descr="ヒメトン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9752" y="3284984"/>
            <a:ext cx="2030066" cy="2052012"/>
          </a:xfrm>
          <a:prstGeom prst="rect">
            <a:avLst/>
          </a:prstGeom>
        </p:spPr>
      </p:pic>
      <p:pic>
        <p:nvPicPr>
          <p:cNvPr id="2" name="図 1" descr="エコトン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59461">
            <a:off x="3343598" y="2276872"/>
            <a:ext cx="3571231" cy="3080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50000" decel="50000" autoRev="1" fill="hold" nodeType="clickEffect">
                                  <p:stCondLst>
                                    <p:cond delay="0"/>
                                  </p:stCondLst>
                                  <p:childTnLst>
                                    <p:animRot by="900000">
                                      <p:cBhvr>
                                        <p:cTn id="6" dur="5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ハウス.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9229" y="1309865"/>
            <a:ext cx="5434771" cy="5548135"/>
          </a:xfrm>
          <a:prstGeom prst="rect">
            <a:avLst/>
          </a:prstGeom>
        </p:spPr>
      </p:pic>
      <p:pic>
        <p:nvPicPr>
          <p:cNvPr id="3" name="図 2" descr="木春.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69850"/>
            <a:ext cx="3012226" cy="4715534"/>
          </a:xfrm>
          <a:prstGeom prst="rect">
            <a:avLst/>
          </a:prstGeom>
        </p:spPr>
      </p:pic>
      <p:pic>
        <p:nvPicPr>
          <p:cNvPr id="6" name="図 5" descr="エコママ1-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
            <a:off x="7153779" y="4937112"/>
            <a:ext cx="886235" cy="718190"/>
          </a:xfrm>
          <a:prstGeom prst="rect">
            <a:avLst/>
          </a:prstGeom>
        </p:spPr>
      </p:pic>
      <p:pic>
        <p:nvPicPr>
          <p:cNvPr id="7" name="図 6" descr="木うり.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00000">
            <a:off x="7098065" y="4059352"/>
            <a:ext cx="2017867" cy="2536100"/>
          </a:xfrm>
          <a:prstGeom prst="rect">
            <a:avLst/>
          </a:prstGeom>
        </p:spPr>
      </p:pic>
      <p:pic>
        <p:nvPicPr>
          <p:cNvPr id="8" name="図 7" descr="木朝顔.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00000">
            <a:off x="3721807" y="4052934"/>
            <a:ext cx="2082646" cy="2607357"/>
          </a:xfrm>
          <a:prstGeom prst="rect">
            <a:avLst/>
          </a:prstGeom>
        </p:spPr>
      </p:pic>
      <p:pic>
        <p:nvPicPr>
          <p:cNvPr id="9" name="図 8" descr="エコトン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67744" y="5129353"/>
            <a:ext cx="1785244" cy="1540007"/>
          </a:xfrm>
          <a:prstGeom prst="rect">
            <a:avLst/>
          </a:prstGeom>
        </p:spPr>
      </p:pic>
      <p:pic>
        <p:nvPicPr>
          <p:cNvPr id="10" name="図 9" descr="太陽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5000" y="297580"/>
            <a:ext cx="1372744" cy="1403228"/>
          </a:xfrm>
          <a:prstGeom prst="rect">
            <a:avLst/>
          </a:prstGeom>
        </p:spPr>
      </p:pic>
      <p:pic>
        <p:nvPicPr>
          <p:cNvPr id="13" name="図 12" descr="車パパトン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20000">
            <a:off x="6990421" y="5007034"/>
            <a:ext cx="2122562" cy="1814480"/>
          </a:xfrm>
          <a:prstGeom prst="rect">
            <a:avLst/>
          </a:prstGeom>
        </p:spPr>
      </p:pic>
      <p:pic>
        <p:nvPicPr>
          <p:cNvPr id="15" name="図 14" descr="エコパパ1.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36296" y="4904166"/>
            <a:ext cx="1621060" cy="1837202"/>
          </a:xfrm>
          <a:prstGeom prst="rect">
            <a:avLst/>
          </a:prstGeom>
        </p:spPr>
      </p:pic>
      <p:pic>
        <p:nvPicPr>
          <p:cNvPr id="2050" name="Picture 2" descr="C:\Users\ojun\Desktop\パネルシアター関係\パネルシアター(立石)\ママトン5_色修正.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88024" y="5034046"/>
            <a:ext cx="1800200" cy="18239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500" fill="hold"/>
                                        <p:tgtEl>
                                          <p:spTgt spid="2050"/>
                                        </p:tgtEl>
                                        <p:attrNameLst>
                                          <p:attrName>ppt_x</p:attrName>
                                        </p:attrNameLst>
                                      </p:cBhvr>
                                      <p:tavLst>
                                        <p:tav tm="0">
                                          <p:val>
                                            <p:strVal val="1+#ppt_w/2"/>
                                          </p:val>
                                        </p:tav>
                                        <p:tav tm="100000">
                                          <p:val>
                                            <p:strVal val="#ppt_x"/>
                                          </p:val>
                                        </p:tav>
                                      </p:tavLst>
                                    </p:anim>
                                    <p:anim calcmode="lin" valueType="num">
                                      <p:cBhvr additive="base">
                                        <p:cTn id="23"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2" fill="hold" nodeType="clickEffect">
                                  <p:stCondLst>
                                    <p:cond delay="0"/>
                                  </p:stCondLst>
                                  <p:childTnLst>
                                    <p:anim calcmode="lin" valueType="num">
                                      <p:cBhvr additive="base">
                                        <p:cTn id="33" dur="500"/>
                                        <p:tgtEl>
                                          <p:spTgt spid="13"/>
                                        </p:tgtEl>
                                        <p:attrNameLst>
                                          <p:attrName>ppt_x</p:attrName>
                                        </p:attrNameLst>
                                      </p:cBhvr>
                                      <p:tavLst>
                                        <p:tav tm="0">
                                          <p:val>
                                            <p:strVal val="ppt_x"/>
                                          </p:val>
                                        </p:tav>
                                        <p:tav tm="100000">
                                          <p:val>
                                            <p:strVal val="1+ppt_w/2"/>
                                          </p:val>
                                        </p:tav>
                                      </p:tavLst>
                                    </p:anim>
                                    <p:anim calcmode="lin" valueType="num">
                                      <p:cBhvr additive="base">
                                        <p:cTn id="34" dur="500"/>
                                        <p:tgtEl>
                                          <p:spTgt spid="13"/>
                                        </p:tgtEl>
                                        <p:attrNameLst>
                                          <p:attrName>ppt_y</p:attrName>
                                        </p:attrNameLst>
                                      </p:cBhvr>
                                      <p:tavLst>
                                        <p:tav tm="0">
                                          <p:val>
                                            <p:strVal val="ppt_y"/>
                                          </p:val>
                                        </p:tav>
                                        <p:tav tm="100000">
                                          <p:val>
                                            <p:strVal val="ppt_y"/>
                                          </p:val>
                                        </p:tav>
                                      </p:tavLst>
                                    </p:anim>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5" presetClass="path" presetSubtype="0" accel="50000" decel="50000" fill="hold" nodeType="clickEffect">
                                  <p:stCondLst>
                                    <p:cond delay="0"/>
                                  </p:stCondLst>
                                  <p:childTnLst>
                                    <p:animMotion origin="layout" path="M -1.11111E-6 -4.07407E-6 L -0.30104 -0.00254 " pathEditMode="relative" rAng="0" ptsTypes="AA">
                                      <p:cBhvr>
                                        <p:cTn id="44" dur="2000" fill="hold"/>
                                        <p:tgtEl>
                                          <p:spTgt spid="15"/>
                                        </p:tgtEl>
                                        <p:attrNameLst>
                                          <p:attrName>ppt_x</p:attrName>
                                          <p:attrName>ppt_y</p:attrName>
                                        </p:attrNameLst>
                                      </p:cBhvr>
                                      <p:rCtr x="-151" y="-1"/>
                                    </p:animMotion>
                                  </p:childTnLst>
                                </p:cTn>
                              </p:par>
                              <p:par>
                                <p:cTn id="45" presetID="63" presetClass="path" presetSubtype="0" accel="50000" decel="50000" fill="hold" nodeType="withEffect">
                                  <p:stCondLst>
                                    <p:cond delay="0"/>
                                  </p:stCondLst>
                                  <p:childTnLst>
                                    <p:animMotion origin="layout" path="M 1.38889E-6 1.85185E-6 L 0.11423 0.00069 " pathEditMode="relative" rAng="0" ptsTypes="AA">
                                      <p:cBhvr>
                                        <p:cTn id="46" dur="2000" fill="hold"/>
                                        <p:tgtEl>
                                          <p:spTgt spid="2050"/>
                                        </p:tgtEl>
                                        <p:attrNameLst>
                                          <p:attrName>ppt_x</p:attrName>
                                          <p:attrName>ppt_y</p:attrName>
                                        </p:attrNameLst>
                                      </p:cBhvr>
                                      <p:rCtr x="57" y="0"/>
                                    </p:animMotion>
                                  </p:childTnLst>
                                </p:cTn>
                              </p:par>
                            </p:childTnLst>
                          </p:cTn>
                        </p:par>
                      </p:childTnLst>
                    </p:cTn>
                  </p:par>
                  <p:par>
                    <p:cTn id="47" fill="hold">
                      <p:stCondLst>
                        <p:cond delay="indefinite"/>
                      </p:stCondLst>
                      <p:childTnLst>
                        <p:par>
                          <p:cTn id="48" fill="hold">
                            <p:stCondLst>
                              <p:cond delay="0"/>
                            </p:stCondLst>
                            <p:childTnLst>
                              <p:par>
                                <p:cTn id="49" presetID="8" presetClass="emph" presetSubtype="0" repeatCount="2000" accel="50000" decel="50000" autoRev="1" fill="hold" nodeType="clickEffect">
                                  <p:stCondLst>
                                    <p:cond delay="0"/>
                                  </p:stCondLst>
                                  <p:childTnLst>
                                    <p:animRot by="600000">
                                      <p:cBhvr>
                                        <p:cTn id="50" dur="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ハウス.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9229" y="1309865"/>
            <a:ext cx="5434771" cy="5548135"/>
          </a:xfrm>
          <a:prstGeom prst="rect">
            <a:avLst/>
          </a:prstGeom>
        </p:spPr>
      </p:pic>
      <p:pic>
        <p:nvPicPr>
          <p:cNvPr id="3" name="図 2" descr="木春.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69850"/>
            <a:ext cx="3012226" cy="4715534"/>
          </a:xfrm>
          <a:prstGeom prst="rect">
            <a:avLst/>
          </a:prstGeom>
        </p:spPr>
      </p:pic>
      <p:pic>
        <p:nvPicPr>
          <p:cNvPr id="11" name="図 10" descr="雨粒.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779" y="1268760"/>
            <a:ext cx="4168532" cy="1385319"/>
          </a:xfrm>
          <a:prstGeom prst="rect">
            <a:avLst/>
          </a:prstGeom>
        </p:spPr>
      </p:pic>
      <p:pic>
        <p:nvPicPr>
          <p:cNvPr id="14" name="図 13" descr="木うり.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00000">
            <a:off x="7098065" y="4059352"/>
            <a:ext cx="2017867" cy="2536100"/>
          </a:xfrm>
          <a:prstGeom prst="rect">
            <a:avLst/>
          </a:prstGeom>
        </p:spPr>
      </p:pic>
      <p:pic>
        <p:nvPicPr>
          <p:cNvPr id="15" name="図 14" descr="木朝顔.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00000">
            <a:off x="3721807" y="4052934"/>
            <a:ext cx="2082646" cy="2607357"/>
          </a:xfrm>
          <a:prstGeom prst="rect">
            <a:avLst/>
          </a:prstGeom>
        </p:spPr>
      </p:pic>
      <p:pic>
        <p:nvPicPr>
          <p:cNvPr id="16" name="図 15" descr="エコトン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67744" y="5129353"/>
            <a:ext cx="1785244" cy="1540007"/>
          </a:xfrm>
          <a:prstGeom prst="rect">
            <a:avLst/>
          </a:prstGeom>
        </p:spPr>
      </p:pic>
      <p:pic>
        <p:nvPicPr>
          <p:cNvPr id="17" name="図 16" descr="バケツ3.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31748" y="4964642"/>
            <a:ext cx="1312252" cy="1893358"/>
          </a:xfrm>
          <a:prstGeom prst="rect">
            <a:avLst/>
          </a:prstGeom>
        </p:spPr>
      </p:pic>
      <p:pic>
        <p:nvPicPr>
          <p:cNvPr id="18" name="図 17" descr="雨雲.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16016" y="0"/>
            <a:ext cx="3368479" cy="1366678"/>
          </a:xfrm>
          <a:prstGeom prst="rect">
            <a:avLst/>
          </a:prstGeom>
        </p:spPr>
      </p:pic>
      <p:pic>
        <p:nvPicPr>
          <p:cNvPr id="19" name="図 18" descr="雨粒.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52532" y="1296145"/>
            <a:ext cx="3335227" cy="1107309"/>
          </a:xfrm>
          <a:prstGeom prst="rect">
            <a:avLst/>
          </a:prstGeom>
        </p:spPr>
      </p:pic>
      <p:pic>
        <p:nvPicPr>
          <p:cNvPr id="20" name="図 19" descr="雨雲.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63267" y="-27384"/>
            <a:ext cx="4208733" cy="1709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900000">
                                      <p:cBhvr>
                                        <p:cTn id="6" dur="5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2" presetClass="entr" presetSubtype="1" repeatCount="indefinite"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slide(fromTop)">
                                      <p:cBhvr>
                                        <p:cTn id="11" dur="500"/>
                                        <p:tgtEl>
                                          <p:spTgt spid="11"/>
                                        </p:tgtEl>
                                      </p:cBhvr>
                                    </p:animEffect>
                                  </p:childTnLst>
                                </p:cTn>
                              </p:par>
                              <p:par>
                                <p:cTn id="12" presetID="12" presetClass="entr" presetSubtype="1" repeatCount="indefinite"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slide(fromTo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台所1.png"/>
          <p:cNvPicPr>
            <a:picLocks noChangeAspect="1"/>
          </p:cNvPicPr>
          <p:nvPr/>
        </p:nvPicPr>
        <p:blipFill>
          <a:blip r:embed="rId3" cstate="screen">
            <a:lum bright="20000"/>
            <a:extLst>
              <a:ext uri="{28A0092B-C50C-407E-A947-70E740481C1C}">
                <a14:useLocalDpi xmlns:a14="http://schemas.microsoft.com/office/drawing/2010/main"/>
              </a:ext>
            </a:extLst>
          </a:blip>
          <a:stretch>
            <a:fillRect/>
          </a:stretch>
        </p:blipFill>
        <p:spPr>
          <a:xfrm>
            <a:off x="0" y="1191066"/>
            <a:ext cx="8186807" cy="5694318"/>
          </a:xfrm>
          <a:prstGeom prst="rect">
            <a:avLst/>
          </a:prstGeom>
        </p:spPr>
      </p:pic>
      <p:pic>
        <p:nvPicPr>
          <p:cNvPr id="3" name="図 2" descr="台所ポッド.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504" y="4509120"/>
            <a:ext cx="796401" cy="1482297"/>
          </a:xfrm>
          <a:prstGeom prst="rect">
            <a:avLst/>
          </a:prstGeom>
        </p:spPr>
      </p:pic>
      <p:pic>
        <p:nvPicPr>
          <p:cNvPr id="5" name="図 4" descr="台所ナベ.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693" y="2783235"/>
            <a:ext cx="1495116" cy="1005805"/>
          </a:xfrm>
          <a:prstGeom prst="rect">
            <a:avLst/>
          </a:prstGeom>
        </p:spPr>
      </p:pic>
      <p:pic>
        <p:nvPicPr>
          <p:cNvPr id="6" name="図 5" descr="台所ヤカン.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8725" y="2904604"/>
            <a:ext cx="823075" cy="956444"/>
          </a:xfrm>
          <a:prstGeom prst="rect">
            <a:avLst/>
          </a:prstGeom>
        </p:spPr>
      </p:pic>
      <p:pic>
        <p:nvPicPr>
          <p:cNvPr id="7" name="図 6" descr="エコママ4.png"/>
          <p:cNvPicPr>
            <a:picLocks/>
          </p:cNvPicPr>
          <p:nvPr/>
        </p:nvPicPr>
        <p:blipFill>
          <a:blip r:embed="rId7" cstate="screen">
            <a:extLst>
              <a:ext uri="{28A0092B-C50C-407E-A947-70E740481C1C}">
                <a14:useLocalDpi xmlns:a14="http://schemas.microsoft.com/office/drawing/2010/main"/>
              </a:ext>
            </a:extLst>
          </a:blip>
          <a:stretch>
            <a:fillRect/>
          </a:stretch>
        </p:blipFill>
        <p:spPr>
          <a:xfrm>
            <a:off x="2843808" y="3428282"/>
            <a:ext cx="2038462" cy="2520998"/>
          </a:xfrm>
          <a:prstGeom prst="rect">
            <a:avLst/>
          </a:prstGeom>
        </p:spPr>
      </p:pic>
      <p:pic>
        <p:nvPicPr>
          <p:cNvPr id="8" name="図 7" descr="お風呂エコトン2-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0585" y="4826648"/>
            <a:ext cx="1433183" cy="771458"/>
          </a:xfrm>
          <a:prstGeom prst="rect">
            <a:avLst/>
          </a:prstGeom>
        </p:spPr>
      </p:pic>
      <p:pic>
        <p:nvPicPr>
          <p:cNvPr id="9" name="図 8" descr="台所冷蔵庫.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50213" y="2772191"/>
            <a:ext cx="3258291" cy="2255168"/>
          </a:xfrm>
          <a:prstGeom prst="rect">
            <a:avLst/>
          </a:prstGeom>
        </p:spPr>
      </p:pic>
      <p:pic>
        <p:nvPicPr>
          <p:cNvPr id="10" name="図 9" descr="ヒメトン1.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4910221"/>
            <a:ext cx="1384136" cy="1399099"/>
          </a:xfrm>
          <a:prstGeom prst="rect">
            <a:avLst/>
          </a:prstGeom>
        </p:spPr>
      </p:pic>
      <p:pic>
        <p:nvPicPr>
          <p:cNvPr id="4" name="図 3" descr="台所コンロ.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3528" y="3573016"/>
            <a:ext cx="2360243" cy="546621"/>
          </a:xfrm>
          <a:prstGeom prst="rect">
            <a:avLst/>
          </a:prstGeom>
        </p:spPr>
      </p:pic>
      <p:pic>
        <p:nvPicPr>
          <p:cNvPr id="15" name="図 14" descr="台所ナベ.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693" y="2783235"/>
            <a:ext cx="1495116" cy="1005805"/>
          </a:xfrm>
          <a:prstGeom prst="rect">
            <a:avLst/>
          </a:prstGeom>
        </p:spPr>
      </p:pic>
      <p:pic>
        <p:nvPicPr>
          <p:cNvPr id="16" name="図 15" descr="台所ヤカン.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48725" y="2904604"/>
            <a:ext cx="823075" cy="9564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500"/>
                            </p:stCondLst>
                            <p:childTnLst>
                              <p:par>
                                <p:cTn id="17" presetID="5"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par>
                          <p:cTn id="20" fill="hold">
                            <p:stCondLst>
                              <p:cond delay="1000"/>
                            </p:stCondLst>
                            <p:childTnLst>
                              <p:par>
                                <p:cTn id="21" presetID="5" presetClass="entr" presetSubtype="1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path" presetSubtype="0" accel="50000" decel="50000" fill="hold" nodeType="clickEffect">
                                  <p:stCondLst>
                                    <p:cond delay="0"/>
                                  </p:stCondLst>
                                  <p:childTnLst>
                                    <p:animMotion origin="layout" path="M 4.16667E-6 3.7037E-6 L -0.04046 -0.06829 " pathEditMode="relative" rAng="0" ptsTypes="AA">
                                      <p:cBhvr>
                                        <p:cTn id="27" dur="1000" fill="hold"/>
                                        <p:tgtEl>
                                          <p:spTgt spid="7"/>
                                        </p:tgtEl>
                                        <p:attrNameLst>
                                          <p:attrName>ppt_x</p:attrName>
                                          <p:attrName>ppt_y</p:attrName>
                                        </p:attrNameLst>
                                      </p:cBhvr>
                                      <p:rCtr x="-2000" y="-3400"/>
                                    </p:animMotion>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par>
                                <p:cTn id="33" presetID="5"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heckerboard(across)">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お風呂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2195"/>
            <a:ext cx="9144000" cy="6323189"/>
          </a:xfrm>
          <a:prstGeom prst="rect">
            <a:avLst/>
          </a:prstGeom>
        </p:spPr>
      </p:pic>
      <p:pic>
        <p:nvPicPr>
          <p:cNvPr id="3" name="図 2" descr="お風呂エコトン1-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2858" y="3112531"/>
            <a:ext cx="2067214" cy="1178883"/>
          </a:xfrm>
          <a:prstGeom prst="rect">
            <a:avLst/>
          </a:prstGeom>
        </p:spPr>
      </p:pic>
      <p:pic>
        <p:nvPicPr>
          <p:cNvPr id="5" name="図 4" descr="お風呂エコトン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104" y="4149080"/>
            <a:ext cx="2014628" cy="2105319"/>
          </a:xfrm>
          <a:prstGeom prst="rect">
            <a:avLst/>
          </a:prstGeom>
        </p:spPr>
      </p:pic>
      <p:pic>
        <p:nvPicPr>
          <p:cNvPr id="4" name="図 3" descr="お風呂シャワー.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80000">
            <a:off x="2452632" y="1417970"/>
            <a:ext cx="5291877" cy="5096587"/>
          </a:xfrm>
          <a:prstGeom prst="rect">
            <a:avLst/>
          </a:prstGeom>
        </p:spPr>
      </p:pic>
      <p:pic>
        <p:nvPicPr>
          <p:cNvPr id="6" name="図 5" descr="お風呂エコトン2-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7034" y="3688595"/>
            <a:ext cx="1790950" cy="964541"/>
          </a:xfrm>
          <a:prstGeom prst="rect">
            <a:avLst/>
          </a:prstGeom>
        </p:spPr>
      </p:pic>
      <p:pic>
        <p:nvPicPr>
          <p:cNvPr id="8" name="図 7" descr="お風呂ふた.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560" y="3608793"/>
            <a:ext cx="3981054" cy="1476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1" fill="hold" nodeType="clickEffect">
                                  <p:stCondLst>
                                    <p:cond delay="0"/>
                                  </p:stCondLst>
                                  <p:childTnLst>
                                    <p:animEffect transition="out" filter="wipe(up)">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22" presetClass="exit" presetSubtype="4" fill="hold" nodeType="withEffect">
                                  <p:stCondLst>
                                    <p:cond delay="0"/>
                                  </p:stCondLst>
                                  <p:childTnLst>
                                    <p:animEffect transition="out" filter="wipe(down)">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部屋夏.png"/>
          <p:cNvPicPr>
            <a:picLocks noChangeAspect="1"/>
          </p:cNvPicPr>
          <p:nvPr/>
        </p:nvPicPr>
        <p:blipFill>
          <a:blip r:embed="rId3" cstate="screen">
            <a:lum bright="35000"/>
            <a:extLst>
              <a:ext uri="{28A0092B-C50C-407E-A947-70E740481C1C}">
                <a14:useLocalDpi xmlns:a14="http://schemas.microsoft.com/office/drawing/2010/main"/>
              </a:ext>
            </a:extLst>
          </a:blip>
          <a:stretch>
            <a:fillRect/>
          </a:stretch>
        </p:blipFill>
        <p:spPr>
          <a:xfrm>
            <a:off x="6" y="116632"/>
            <a:ext cx="9118616" cy="6720576"/>
          </a:xfrm>
          <a:prstGeom prst="rect">
            <a:avLst/>
          </a:prstGeom>
        </p:spPr>
      </p:pic>
      <p:pic>
        <p:nvPicPr>
          <p:cNvPr id="9" name="図 8" descr="台所エアコン.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2120" y="476672"/>
            <a:ext cx="3050807" cy="1220323"/>
          </a:xfrm>
          <a:prstGeom prst="rect">
            <a:avLst/>
          </a:prstGeom>
        </p:spPr>
      </p:pic>
      <p:pic>
        <p:nvPicPr>
          <p:cNvPr id="8" name="図 7" descr="台所⁪日よけ1.png"/>
          <p:cNvPicPr>
            <a:picLocks noChangeAspect="1"/>
          </p:cNvPicPr>
          <p:nvPr/>
        </p:nvPicPr>
        <p:blipFill>
          <a:blip r:embed="rId5" cstate="screen">
            <a:lum bright="20000"/>
            <a:extLst>
              <a:ext uri="{28A0092B-C50C-407E-A947-70E740481C1C}">
                <a14:useLocalDpi xmlns:a14="http://schemas.microsoft.com/office/drawing/2010/main"/>
              </a:ext>
            </a:extLst>
          </a:blip>
          <a:stretch>
            <a:fillRect/>
          </a:stretch>
        </p:blipFill>
        <p:spPr>
          <a:xfrm>
            <a:off x="1654590" y="839014"/>
            <a:ext cx="3349458" cy="2373962"/>
          </a:xfrm>
          <a:prstGeom prst="rect">
            <a:avLst/>
          </a:prstGeom>
        </p:spPr>
      </p:pic>
      <p:sp>
        <p:nvSpPr>
          <p:cNvPr id="21" name="環状矢印 20"/>
          <p:cNvSpPr/>
          <p:nvPr/>
        </p:nvSpPr>
        <p:spPr>
          <a:xfrm rot="8718909" flipH="1">
            <a:off x="1822051" y="130038"/>
            <a:ext cx="6192688" cy="5902689"/>
          </a:xfrm>
          <a:prstGeom prst="circularArrow">
            <a:avLst>
              <a:gd name="adj1" fmla="val 6162"/>
              <a:gd name="adj2" fmla="val 1091153"/>
              <a:gd name="adj3" fmla="val 20485742"/>
              <a:gd name="adj4" fmla="val 1529728"/>
              <a:gd name="adj5" fmla="val 12500"/>
            </a:avLst>
          </a:prstGeom>
          <a:solidFill>
            <a:srgbClr val="4F81B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1" name="図 10" descr="部屋TVコンセント.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641" y="4973952"/>
            <a:ext cx="442975" cy="1119344"/>
          </a:xfrm>
          <a:prstGeom prst="rect">
            <a:avLst/>
          </a:prstGeom>
        </p:spPr>
      </p:pic>
      <p:pic>
        <p:nvPicPr>
          <p:cNvPr id="16" name="図 15" descr="部屋電気on.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67744" y="-27384"/>
            <a:ext cx="2217730" cy="788780"/>
          </a:xfrm>
          <a:prstGeom prst="rect">
            <a:avLst/>
          </a:prstGeom>
        </p:spPr>
      </p:pic>
      <p:pic>
        <p:nvPicPr>
          <p:cNvPr id="19" name="図 18" descr="部屋TVコンセント.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5656" y="5127631"/>
            <a:ext cx="442975" cy="1119344"/>
          </a:xfrm>
          <a:prstGeom prst="rect">
            <a:avLst/>
          </a:prstGeom>
        </p:spPr>
      </p:pic>
      <p:pic>
        <p:nvPicPr>
          <p:cNvPr id="20" name="図 19" descr="台所扇風機.png"/>
          <p:cNvPicPr>
            <a:picLocks noChangeAspect="1"/>
          </p:cNvPicPr>
          <p:nvPr/>
        </p:nvPicPr>
        <p:blipFill>
          <a:blip r:embed="rId8" cstate="print"/>
          <a:stretch>
            <a:fillRect/>
          </a:stretch>
        </p:blipFill>
        <p:spPr>
          <a:xfrm flipH="1">
            <a:off x="971600" y="3068960"/>
            <a:ext cx="1859878" cy="3528392"/>
          </a:xfrm>
          <a:prstGeom prst="rect">
            <a:avLst/>
          </a:prstGeom>
        </p:spPr>
      </p:pic>
      <p:sp>
        <p:nvSpPr>
          <p:cNvPr id="25" name="正方形/長方形 24"/>
          <p:cNvSpPr/>
          <p:nvPr/>
        </p:nvSpPr>
        <p:spPr>
          <a:xfrm>
            <a:off x="4855095" y="2060848"/>
            <a:ext cx="1736374" cy="1015663"/>
          </a:xfrm>
          <a:prstGeom prst="rect">
            <a:avLst/>
          </a:prstGeom>
          <a:noFill/>
        </p:spPr>
        <p:txBody>
          <a:bodyPr wrap="none" lIns="91440" tIns="45720" rIns="91440" bIns="45720">
            <a:spAutoFit/>
          </a:bodyPr>
          <a:lstStyle/>
          <a:p>
            <a:pPr algn="ctr"/>
            <a:r>
              <a:rPr kumimoji="1" lang="en-US" altLang="ja-JP" sz="6000" b="1" cap="none" spc="0" dirty="0" smtClean="0">
                <a:ln w="4445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28</a:t>
            </a:r>
            <a:r>
              <a:rPr kumimoji="1" lang="ja-JP" altLang="en-US" sz="6000" b="1" cap="none" spc="0" dirty="0" smtClean="0">
                <a:ln w="4445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ja-JP" altLang="en-US" sz="6000" b="1" cap="none" spc="0" dirty="0">
              <a:ln w="4445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7" name="図 16" descr="部屋TV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37706" y="3605884"/>
            <a:ext cx="2282509" cy="2713099"/>
          </a:xfrm>
          <a:prstGeom prst="rect">
            <a:avLst/>
          </a:prstGeom>
        </p:spPr>
      </p:pic>
      <p:pic>
        <p:nvPicPr>
          <p:cNvPr id="15" name="図 14" descr="エコトン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960000">
            <a:off x="2771800" y="4149080"/>
            <a:ext cx="2961136" cy="2228957"/>
          </a:xfrm>
          <a:prstGeom prst="rect">
            <a:avLst/>
          </a:prstGeom>
        </p:spPr>
      </p:pic>
      <p:sp>
        <p:nvSpPr>
          <p:cNvPr id="23" name="正方形/長方形 22"/>
          <p:cNvSpPr/>
          <p:nvPr/>
        </p:nvSpPr>
        <p:spPr>
          <a:xfrm>
            <a:off x="2267744" y="3933056"/>
            <a:ext cx="144016" cy="9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部屋電気off.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67412" y="6408"/>
            <a:ext cx="2160572" cy="758296"/>
          </a:xfrm>
          <a:prstGeom prst="rect">
            <a:avLst/>
          </a:prstGeom>
        </p:spPr>
      </p:pic>
      <p:pic>
        <p:nvPicPr>
          <p:cNvPr id="18" name="図 17" descr="エコトンマン.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72200" y="3645024"/>
            <a:ext cx="2074835" cy="1521831"/>
          </a:xfrm>
          <a:prstGeom prst="rect">
            <a:avLst/>
          </a:prstGeom>
        </p:spPr>
      </p:pic>
      <p:sp>
        <p:nvSpPr>
          <p:cNvPr id="24" name="フローチャート : せん孔テープ 23"/>
          <p:cNvSpPr/>
          <p:nvPr/>
        </p:nvSpPr>
        <p:spPr>
          <a:xfrm>
            <a:off x="2297724" y="3903076"/>
            <a:ext cx="936104" cy="14401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500"/>
                                        <p:tgtEl>
                                          <p:spTgt spid="15"/>
                                        </p:tgtEl>
                                        <p:attrNameLst>
                                          <p:attrName>ppt_x</p:attrName>
                                        </p:attrNameLst>
                                      </p:cBhvr>
                                      <p:tavLst>
                                        <p:tav tm="0">
                                          <p:val>
                                            <p:strVal val="ppt_x"/>
                                          </p:val>
                                        </p:tav>
                                        <p:tav tm="100000">
                                          <p:val>
                                            <p:strVal val="1+ppt_w/2"/>
                                          </p:val>
                                        </p:tav>
                                      </p:tavLst>
                                    </p:anim>
                                    <p:anim calcmode="lin" valueType="num">
                                      <p:cBhvr additive="base">
                                        <p:cTn id="11" dur="500"/>
                                        <p:tgtEl>
                                          <p:spTgt spid="15"/>
                                        </p:tgtEl>
                                        <p:attrNameLst>
                                          <p:attrName>ppt_y</p:attrName>
                                        </p:attrNameLst>
                                      </p:cBhvr>
                                      <p:tavLst>
                                        <p:tav tm="0">
                                          <p:val>
                                            <p:strVal val="ppt_y"/>
                                          </p:val>
                                        </p:tav>
                                        <p:tav tm="100000">
                                          <p:val>
                                            <p:strVal val="ppt_y"/>
                                          </p:val>
                                        </p:tav>
                                      </p:tavLst>
                                    </p:anim>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16" fill="hold" nodeType="clickEffect">
                                  <p:stCondLst>
                                    <p:cond delay="0"/>
                                  </p:stCondLst>
                                  <p:childTnLst>
                                    <p:animEffect transition="out" filter="circle(i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2" fill="hold" grpId="0" nodeType="clickEffect">
                                  <p:stCondLst>
                                    <p:cond delay="0"/>
                                  </p:stCondLst>
                                  <p:childTnLst>
                                    <p:animEffect transition="out" filter="wipe(right)">
                                      <p:cBhvr>
                                        <p:cTn id="26" dur="500"/>
                                        <p:tgtEl>
                                          <p:spTgt spid="24"/>
                                        </p:tgtEl>
                                      </p:cBhvr>
                                    </p:animEffect>
                                    <p:set>
                                      <p:cBhvr>
                                        <p:cTn id="27" dur="1" fill="hold">
                                          <p:stCondLst>
                                            <p:cond delay="499"/>
                                          </p:stCondLst>
                                        </p:cTn>
                                        <p:tgtEl>
                                          <p:spTgt spid="24"/>
                                        </p:tgtEl>
                                        <p:attrNameLst>
                                          <p:attrName>style.visibility</p:attrName>
                                        </p:attrNameLst>
                                      </p:cBhvr>
                                      <p:to>
                                        <p:strVal val="hidden"/>
                                      </p:to>
                                    </p:se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部屋冬.png"/>
          <p:cNvPicPr>
            <a:picLocks noChangeAspect="1"/>
          </p:cNvPicPr>
          <p:nvPr/>
        </p:nvPicPr>
        <p:blipFill>
          <a:blip r:embed="rId3" cstate="screen">
            <a:lum bright="35000"/>
            <a:extLst>
              <a:ext uri="{28A0092B-C50C-407E-A947-70E740481C1C}">
                <a14:useLocalDpi xmlns:a14="http://schemas.microsoft.com/office/drawing/2010/main"/>
              </a:ext>
            </a:extLst>
          </a:blip>
          <a:stretch>
            <a:fillRect/>
          </a:stretch>
        </p:blipFill>
        <p:spPr>
          <a:xfrm>
            <a:off x="0" y="188641"/>
            <a:ext cx="9146023" cy="6696744"/>
          </a:xfrm>
          <a:prstGeom prst="rect">
            <a:avLst/>
          </a:prstGeom>
        </p:spPr>
      </p:pic>
      <p:pic>
        <p:nvPicPr>
          <p:cNvPr id="8" name="図 7" descr="台所⁪日よけ2カーテン.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3688" y="819570"/>
            <a:ext cx="3128447" cy="2465414"/>
          </a:xfrm>
          <a:prstGeom prst="rect">
            <a:avLst/>
          </a:prstGeom>
        </p:spPr>
      </p:pic>
      <p:pic>
        <p:nvPicPr>
          <p:cNvPr id="10" name="図 9" descr="台所エアコン.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2120" y="476672"/>
            <a:ext cx="3050807" cy="1220323"/>
          </a:xfrm>
          <a:prstGeom prst="rect">
            <a:avLst/>
          </a:prstGeom>
        </p:spPr>
      </p:pic>
      <p:sp>
        <p:nvSpPr>
          <p:cNvPr id="15" name="環状矢印 14"/>
          <p:cNvSpPr/>
          <p:nvPr/>
        </p:nvSpPr>
        <p:spPr>
          <a:xfrm rot="18060455">
            <a:off x="1740358" y="146709"/>
            <a:ext cx="6433741" cy="5902689"/>
          </a:xfrm>
          <a:prstGeom prst="circularArrow">
            <a:avLst>
              <a:gd name="adj1" fmla="val 5832"/>
              <a:gd name="adj2" fmla="val 1091153"/>
              <a:gd name="adj3" fmla="val 20125971"/>
              <a:gd name="adj4" fmla="val 1685831"/>
              <a:gd name="adj5"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 name="図 10" descr="部屋電気o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67744" y="-27384"/>
            <a:ext cx="2217730" cy="788780"/>
          </a:xfrm>
          <a:prstGeom prst="rect">
            <a:avLst/>
          </a:prstGeom>
        </p:spPr>
      </p:pic>
      <p:sp>
        <p:nvSpPr>
          <p:cNvPr id="23" name="正方形/長方形 22"/>
          <p:cNvSpPr/>
          <p:nvPr/>
        </p:nvSpPr>
        <p:spPr>
          <a:xfrm>
            <a:off x="4855096" y="2132856"/>
            <a:ext cx="1736373" cy="1015663"/>
          </a:xfrm>
          <a:prstGeom prst="rect">
            <a:avLst/>
          </a:prstGeom>
          <a:noFill/>
        </p:spPr>
        <p:txBody>
          <a:bodyPr wrap="none" lIns="91440" tIns="45720" rIns="91440" bIns="45720">
            <a:spAutoFit/>
          </a:bodyPr>
          <a:lstStyle/>
          <a:p>
            <a:pPr algn="ctr"/>
            <a:r>
              <a:rPr kumimoji="1" lang="en-US" altLang="ja-JP" sz="6000" b="1" cap="none" spc="0" dirty="0" smtClean="0">
                <a:ln w="34925">
                  <a:solidFill>
                    <a:schemeClr val="accent2">
                      <a:satMod val="140000"/>
                    </a:schemeClr>
                  </a:solidFill>
                  <a:prstDash val="solid"/>
                  <a:miter lim="800000"/>
                </a:ln>
                <a:noFill/>
                <a:effectLst>
                  <a:outerShdw blurRad="25500" dist="23000" dir="7020000" algn="tl">
                    <a:srgbClr val="000000">
                      <a:alpha val="50000"/>
                    </a:srgbClr>
                  </a:outerShdw>
                </a:effectLst>
              </a:rPr>
              <a:t>20</a:t>
            </a:r>
            <a:r>
              <a:rPr kumimoji="1" lang="ja-JP" altLang="en-US" sz="6000" b="1" cap="none" spc="0" dirty="0" smtClean="0">
                <a:ln w="34925">
                  <a:solidFill>
                    <a:schemeClr val="accent2">
                      <a:satMod val="140000"/>
                    </a:schemeClr>
                  </a:solidFill>
                  <a:prstDash val="solid"/>
                  <a:miter lim="800000"/>
                </a:ln>
                <a:noFill/>
                <a:effectLst>
                  <a:outerShdw blurRad="25500" dist="23000" dir="7020000" algn="tl">
                    <a:srgbClr val="000000">
                      <a:alpha val="50000"/>
                    </a:srgbClr>
                  </a:outerShdw>
                </a:effectLst>
              </a:rPr>
              <a:t>℃</a:t>
            </a:r>
            <a:endParaRPr lang="ja-JP" altLang="en-US" sz="6000" b="1" cap="none" spc="0" dirty="0">
              <a:ln w="3492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6" name="図 25" descr="部屋TVコンセント.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9072" y="5271647"/>
            <a:ext cx="442975" cy="1119344"/>
          </a:xfrm>
          <a:prstGeom prst="rect">
            <a:avLst/>
          </a:prstGeom>
        </p:spPr>
      </p:pic>
      <p:pic>
        <p:nvPicPr>
          <p:cNvPr id="27" name="図 26" descr="部屋TVコンセント.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316416" y="5013176"/>
            <a:ext cx="421121" cy="1119344"/>
          </a:xfrm>
          <a:prstGeom prst="rect">
            <a:avLst/>
          </a:prstGeom>
        </p:spPr>
      </p:pic>
      <p:pic>
        <p:nvPicPr>
          <p:cNvPr id="28" name="図 27" descr="エコトン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600000">
            <a:off x="4034722" y="4078819"/>
            <a:ext cx="2713156" cy="2342806"/>
          </a:xfrm>
          <a:prstGeom prst="rect">
            <a:avLst/>
          </a:prstGeom>
        </p:spPr>
      </p:pic>
      <p:pic>
        <p:nvPicPr>
          <p:cNvPr id="18" name="図 17" descr="台所扇風機.png"/>
          <p:cNvPicPr>
            <a:picLocks noChangeAspect="1"/>
          </p:cNvPicPr>
          <p:nvPr/>
        </p:nvPicPr>
        <p:blipFill>
          <a:blip r:embed="rId10" cstate="print"/>
          <a:stretch>
            <a:fillRect/>
          </a:stretch>
        </p:blipFill>
        <p:spPr>
          <a:xfrm rot="185556">
            <a:off x="6314631" y="3203756"/>
            <a:ext cx="2209850" cy="3264354"/>
          </a:xfrm>
          <a:prstGeom prst="rect">
            <a:avLst/>
          </a:prstGeom>
        </p:spPr>
      </p:pic>
      <p:sp>
        <p:nvSpPr>
          <p:cNvPr id="21" name="フローチャート : せん孔テープ 20"/>
          <p:cNvSpPr/>
          <p:nvPr/>
        </p:nvSpPr>
        <p:spPr>
          <a:xfrm>
            <a:off x="6084168" y="3933056"/>
            <a:ext cx="936104" cy="144016"/>
          </a:xfrm>
          <a:prstGeom prst="flowChartPunchedTap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部屋TV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81122" y="3749900"/>
            <a:ext cx="2282509" cy="2713099"/>
          </a:xfrm>
          <a:prstGeom prst="rect">
            <a:avLst/>
          </a:prstGeom>
        </p:spPr>
      </p:pic>
      <p:pic>
        <p:nvPicPr>
          <p:cNvPr id="25" name="図 24" descr="エコトンマン.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1138731" y="3851385"/>
            <a:ext cx="1921101" cy="1521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ハウス.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9229" y="1309865"/>
            <a:ext cx="5434771" cy="5548135"/>
          </a:xfrm>
          <a:prstGeom prst="rect">
            <a:avLst/>
          </a:prstGeom>
        </p:spPr>
      </p:pic>
      <p:pic>
        <p:nvPicPr>
          <p:cNvPr id="7" name="図 6" descr="太陽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4431" y="266238"/>
            <a:ext cx="1363313" cy="1434570"/>
          </a:xfrm>
          <a:prstGeom prst="rect">
            <a:avLst/>
          </a:prstGeom>
        </p:spPr>
      </p:pic>
      <p:pic>
        <p:nvPicPr>
          <p:cNvPr id="11" name="図 10" descr="木冬.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28" y="2408823"/>
            <a:ext cx="2870093" cy="4449177"/>
          </a:xfrm>
          <a:prstGeom prst="rect">
            <a:avLst/>
          </a:prstGeom>
        </p:spPr>
      </p:pic>
      <p:pic>
        <p:nvPicPr>
          <p:cNvPr id="8" name="図 7" descr="木冬2.png"/>
          <p:cNvPicPr>
            <a:picLocks noChangeAspect="1"/>
          </p:cNvPicPr>
          <p:nvPr/>
        </p:nvPicPr>
        <p:blipFill>
          <a:blip r:embed="rId6" cstate="screen">
            <a:lum bright="20000"/>
            <a:extLst>
              <a:ext uri="{28A0092B-C50C-407E-A947-70E740481C1C}">
                <a14:useLocalDpi xmlns:a14="http://schemas.microsoft.com/office/drawing/2010/main"/>
              </a:ext>
            </a:extLst>
          </a:blip>
          <a:stretch>
            <a:fillRect/>
          </a:stretch>
        </p:blipFill>
        <p:spPr>
          <a:xfrm>
            <a:off x="-193476" y="2204864"/>
            <a:ext cx="3685356" cy="2326901"/>
          </a:xfrm>
          <a:prstGeom prst="rect">
            <a:avLst/>
          </a:prstGeom>
        </p:spPr>
      </p:pic>
      <p:pic>
        <p:nvPicPr>
          <p:cNvPr id="10" name="図 9" descr="木冬2.png"/>
          <p:cNvPicPr>
            <a:picLocks noChangeAspect="1"/>
          </p:cNvPicPr>
          <p:nvPr/>
        </p:nvPicPr>
        <p:blipFill>
          <a:blip r:embed="rId7" cstate="screen">
            <a:lum bright="20000"/>
            <a:extLst>
              <a:ext uri="{28A0092B-C50C-407E-A947-70E740481C1C}">
                <a14:useLocalDpi xmlns:a14="http://schemas.microsoft.com/office/drawing/2010/main"/>
              </a:ext>
            </a:extLst>
          </a:blip>
          <a:stretch>
            <a:fillRect/>
          </a:stretch>
        </p:blipFill>
        <p:spPr>
          <a:xfrm>
            <a:off x="4788024" y="620688"/>
            <a:ext cx="3096344" cy="113014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98387" y="2276872"/>
            <a:ext cx="7606570" cy="2800767"/>
          </a:xfrm>
          <a:prstGeom prst="rect">
            <a:avLst/>
          </a:prstGeom>
          <a:noFill/>
        </p:spPr>
        <p:txBody>
          <a:bodyPr wrap="none" lIns="91440" tIns="45720" rIns="91440" bIns="45720">
            <a:spAutoFit/>
          </a:bodyPr>
          <a:lstStyle/>
          <a:p>
            <a:pPr algn="ctr"/>
            <a:r>
              <a:rPr lang="ja-JP" altLang="en-US" sz="88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地球温暖化</a:t>
            </a:r>
            <a:r>
              <a:rPr lang="ja-JP" altLang="en-US"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って</a:t>
            </a:r>
            <a:endParaRPr lang="en-US" altLang="ja-JP"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なぁに？</a:t>
            </a:r>
            <a:endParaRPr lang="ja-JP" altLang="en-US" sz="8800" b="1" cap="none" spc="0" dirty="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ojun\Desktop\パネルシアター関係\パネルシアター(立石)\エコトン4_葉っぱ修正.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601" y="836712"/>
            <a:ext cx="6812838" cy="5877272"/>
          </a:xfrm>
          <a:prstGeom prst="rect">
            <a:avLst/>
          </a:prstGeom>
          <a:noFill/>
        </p:spPr>
      </p:pic>
      <p:pic>
        <p:nvPicPr>
          <p:cNvPr id="1029" name="Picture 5" descr="C:\Users\ojun\Desktop\パネルシアター関係\パネルシアター(立石)\帽子.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7664" y="0"/>
            <a:ext cx="5724312" cy="6251778"/>
          </a:xfrm>
          <a:prstGeom prst="rect">
            <a:avLst/>
          </a:prstGeom>
          <a:noFill/>
        </p:spPr>
      </p:pic>
      <p:pic>
        <p:nvPicPr>
          <p:cNvPr id="1030" name="Picture 6" descr="C:\Users\ojun\Desktop\パネルシアター関係\パネルシアター(立石)\服.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36775">
            <a:off x="1096694" y="-435085"/>
            <a:ext cx="6676601" cy="72918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1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down)">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エコパパ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6827"/>
            <a:ext cx="3760995" cy="4154432"/>
          </a:xfrm>
          <a:prstGeom prst="rect">
            <a:avLst/>
          </a:prstGeom>
        </p:spPr>
      </p:pic>
      <p:pic>
        <p:nvPicPr>
          <p:cNvPr id="4" name="図 3" descr="エコママ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1920" y="1546856"/>
            <a:ext cx="3286584" cy="3652395"/>
          </a:xfrm>
          <a:prstGeom prst="rect">
            <a:avLst/>
          </a:prstGeom>
        </p:spPr>
      </p:pic>
      <p:pic>
        <p:nvPicPr>
          <p:cNvPr id="5" name="図 4" descr="ヒメトン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06184">
            <a:off x="2411760" y="2894995"/>
            <a:ext cx="2156758" cy="2412969"/>
          </a:xfrm>
          <a:prstGeom prst="rect">
            <a:avLst/>
          </a:prstGeom>
        </p:spPr>
      </p:pic>
      <p:pic>
        <p:nvPicPr>
          <p:cNvPr id="2" name="図 1" descr="エコトン7.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61473">
            <a:off x="3779912" y="1814875"/>
            <a:ext cx="3153215" cy="3443768"/>
          </a:xfrm>
          <a:prstGeom prst="rect">
            <a:avLst/>
          </a:prstGeom>
        </p:spPr>
      </p:pic>
      <p:sp>
        <p:nvSpPr>
          <p:cNvPr id="6" name="テキスト ボックス 5"/>
          <p:cNvSpPr txBox="1"/>
          <p:nvPr/>
        </p:nvSpPr>
        <p:spPr>
          <a:xfrm>
            <a:off x="260324" y="5622339"/>
            <a:ext cx="8802411" cy="830997"/>
          </a:xfrm>
          <a:prstGeom prst="rect">
            <a:avLst/>
          </a:prstGeom>
          <a:noFill/>
        </p:spPr>
        <p:txBody>
          <a:bodyPr wrap="none" rtlCol="0">
            <a:spAutoFit/>
          </a:bodyPr>
          <a:lstStyle/>
          <a:p>
            <a:pPr algn="ctr"/>
            <a:r>
              <a:rPr lang="ja-JP" altLang="en-US" sz="4800" dirty="0" smtClean="0">
                <a:solidFill>
                  <a:srgbClr val="00B050"/>
                </a:solidFill>
                <a:latin typeface="HGS創英角ﾎﾟｯﾌﾟ体" pitchFamily="50" charset="-128"/>
                <a:ea typeface="HGS創英角ﾎﾟｯﾌﾟ体" pitchFamily="50" charset="-128"/>
              </a:rPr>
              <a:t>みんなもエコがんばってね！！</a:t>
            </a:r>
            <a:endParaRPr kumimoji="1" lang="ja-JP" altLang="en-US" sz="4800" dirty="0">
              <a:solidFill>
                <a:srgbClr val="FF0000"/>
              </a:solidFill>
              <a:latin typeface="HGS創英角ﾎﾟｯﾌﾟ体" pitchFamily="50" charset="-128"/>
              <a:ea typeface="HGS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mph" presetSubtype="0" repeatCount="2000" accel="50000" decel="50000" autoRev="1" fill="hold" nodeType="clickEffect">
                                  <p:stCondLst>
                                    <p:cond delay="0"/>
                                  </p:stCondLst>
                                  <p:childTnLst>
                                    <p:animRot by="900000">
                                      <p:cBhvr>
                                        <p:cTn id="21" dur="1000" fill="hold"/>
                                        <p:tgtEl>
                                          <p:spTgt spid="2"/>
                                        </p:tgtEl>
                                        <p:attrNameLst>
                                          <p:attrName>r</p:attrName>
                                        </p:attrNameLst>
                                      </p:cBhvr>
                                    </p:animRot>
                                  </p:childTnLst>
                                </p:cTn>
                              </p:par>
                              <p:par>
                                <p:cTn id="22" presetID="8" presetClass="emph" presetSubtype="0" repeatCount="2000" accel="50000" decel="50000" autoRev="1" fill="hold" nodeType="withEffect">
                                  <p:stCondLst>
                                    <p:cond delay="0"/>
                                  </p:stCondLst>
                                  <p:childTnLst>
                                    <p:animRot by="-900000">
                                      <p:cBhvr>
                                        <p:cTn id="23" dur="1000" fill="hold"/>
                                        <p:tgtEl>
                                          <p:spTgt spid="5"/>
                                        </p:tgtEl>
                                        <p:attrNameLst>
                                          <p:attrName>r</p:attrName>
                                        </p:attrNameLst>
                                      </p:cBhvr>
                                    </p:animRot>
                                  </p:childTnLst>
                                </p:cTn>
                              </p:par>
                              <p:par>
                                <p:cTn id="24" presetID="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67544" y="3226237"/>
            <a:ext cx="8358377" cy="3631763"/>
          </a:xfrm>
          <a:prstGeom prst="rect">
            <a:avLst/>
          </a:prstGeom>
          <a:noFill/>
        </p:spPr>
        <p:txBody>
          <a:bodyPr wrap="none" lIns="91440" tIns="45720" rIns="91440" bIns="45720">
            <a:spAutoFit/>
          </a:bodyPr>
          <a:lstStyle/>
          <a:p>
            <a:pPr algn="ctr"/>
            <a:r>
              <a:rPr lang="ja-JP" altLang="en-US" sz="115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おいしい</a:t>
            </a:r>
            <a:r>
              <a:rPr lang="ja-JP" altLang="en-US" sz="11500" b="1" dirty="0" smtClean="0">
                <a:ln w="12700">
                  <a:solidFill>
                    <a:schemeClr val="tx1"/>
                  </a:solidFill>
                  <a:prstDash val="solid"/>
                </a:ln>
                <a:solidFill>
                  <a:srgbClr val="00FF00"/>
                </a:solidFill>
                <a:effectLst>
                  <a:outerShdw blurRad="41275" dist="20320" dir="1800000" algn="tl" rotWithShape="0">
                    <a:srgbClr val="000000">
                      <a:alpha val="40000"/>
                    </a:srgbClr>
                  </a:outerShdw>
                </a:effectLst>
                <a:ea typeface="HGP創英角ﾎﾟｯﾌﾟ体" pitchFamily="50" charset="-128"/>
              </a:rPr>
              <a:t>エコ</a:t>
            </a:r>
            <a:endParaRPr lang="en-US" altLang="ja-JP" sz="11500" b="1" dirty="0" smtClean="0">
              <a:ln w="12700">
                <a:solidFill>
                  <a:schemeClr val="tx1"/>
                </a:solidFill>
                <a:prstDash val="solid"/>
              </a:ln>
              <a:solidFill>
                <a:srgbClr val="00FF0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115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みつけよう！</a:t>
            </a:r>
            <a:endParaRPr lang="ja-JP" altLang="en-US" sz="11500" b="1" cap="none" spc="0" dirty="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p:txBody>
      </p:sp>
      <p:pic>
        <p:nvPicPr>
          <p:cNvPr id="3" name="図 2" descr="エコトン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69583">
            <a:off x="540745" y="592150"/>
            <a:ext cx="3091225" cy="2666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843808" y="1268760"/>
            <a:ext cx="1281120" cy="646331"/>
          </a:xfrm>
          <a:prstGeom prst="rect">
            <a:avLst/>
          </a:prstGeom>
          <a:noFill/>
        </p:spPr>
        <p:txBody>
          <a:bodyPr wrap="none" rtlCol="0">
            <a:spAutoFit/>
          </a:bodyPr>
          <a:lstStyle/>
          <a:p>
            <a:r>
              <a:rPr kumimoji="1" lang="ja-JP" altLang="en-US" sz="3600" dirty="0" smtClean="0">
                <a:solidFill>
                  <a:srgbClr val="FF0000"/>
                </a:solidFill>
                <a:latin typeface="HGP創英角ﾎﾟｯﾌﾟ体" pitchFamily="50" charset="-128"/>
                <a:ea typeface="HGP創英角ﾎﾟｯﾌﾟ体" pitchFamily="50" charset="-128"/>
              </a:rPr>
              <a:t>しゅん</a:t>
            </a:r>
            <a:endParaRPr kumimoji="1" lang="ja-JP" altLang="en-US" sz="3600" dirty="0">
              <a:solidFill>
                <a:srgbClr val="FF0000"/>
              </a:solidFill>
              <a:latin typeface="HGP創英角ﾎﾟｯﾌﾟ体" pitchFamily="50" charset="-128"/>
              <a:ea typeface="HGP創英角ﾎﾟｯﾌﾟ体" pitchFamily="50" charset="-128"/>
            </a:endParaRPr>
          </a:p>
        </p:txBody>
      </p:sp>
      <p:sp>
        <p:nvSpPr>
          <p:cNvPr id="6" name="正方形/長方形 5"/>
          <p:cNvSpPr/>
          <p:nvPr/>
        </p:nvSpPr>
        <p:spPr>
          <a:xfrm>
            <a:off x="971600" y="1660153"/>
            <a:ext cx="7120859" cy="4001095"/>
          </a:xfrm>
          <a:prstGeom prst="rect">
            <a:avLst/>
          </a:prstGeom>
          <a:noFill/>
        </p:spPr>
        <p:txBody>
          <a:bodyPr wrap="none" lIns="91440" tIns="45720" rIns="91440" bIns="45720">
            <a:spAutoFit/>
          </a:bodyPr>
          <a:lstStyle/>
          <a:p>
            <a:pPr algn="ctr"/>
            <a:r>
              <a:rPr lang="ja-JP" altLang="en-US" sz="166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旬 </a:t>
            </a:r>
            <a:r>
              <a:rPr lang="ja-JP" altLang="en-US"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って</a:t>
            </a:r>
            <a:endParaRPr lang="en-US" altLang="ja-JP"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8800" b="1" cap="none" spc="0"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しってるかい？</a:t>
            </a:r>
            <a:endParaRPr lang="ja-JP" altLang="en-US" sz="8800" b="1" cap="none" spc="0" dirty="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1" name="正方形/長方形 4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42" name="テキスト ボックス 4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5" name="正方形/長方形 44"/>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46" name="テキスト ボックス 45"/>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9" name="正方形/長方形 48"/>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50" name="テキスト ボックス 49"/>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3" name="正方形/長方形 52"/>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54" name="テキスト ボックス 53"/>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37391">
            <a:off x="3673680" y="261365"/>
            <a:ext cx="1404783" cy="1381467"/>
          </a:xfrm>
          <a:prstGeom prst="rect">
            <a:avLst/>
          </a:prstGeom>
        </p:spPr>
      </p:pic>
      <p:sp>
        <p:nvSpPr>
          <p:cNvPr id="23" name="円形吹き出し 22"/>
          <p:cNvSpPr/>
          <p:nvPr/>
        </p:nvSpPr>
        <p:spPr>
          <a:xfrm>
            <a:off x="5436096" y="44624"/>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5" name="図 24" descr="夏スイカ.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744" y="1340768"/>
            <a:ext cx="4794471" cy="4676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3.05556E-6 -2.59259E-6 L 0.25747 -0.2044 " pathEditMode="relative" rAng="0" ptsTypes="AA">
                                      <p:cBhvr>
                                        <p:cTn id="14" dur="1000" fill="hold"/>
                                        <p:tgtEl>
                                          <p:spTgt spid="25"/>
                                        </p:tgtEl>
                                        <p:attrNameLst>
                                          <p:attrName>ppt_x</p:attrName>
                                          <p:attrName>ppt_y</p:attrName>
                                        </p:attrNameLst>
                                      </p:cBhvr>
                                      <p:rCtr x="12900" y="-10200"/>
                                    </p:animMotion>
                                  </p:childTnLst>
                                </p:cTn>
                              </p:par>
                              <p:par>
                                <p:cTn id="15" presetID="6" presetClass="emph" presetSubtype="0" fill="hold" nodeType="withEffect">
                                  <p:stCondLst>
                                    <p:cond delay="0"/>
                                  </p:stCondLst>
                                  <p:childTnLst>
                                    <p:animScale>
                                      <p:cBhvr>
                                        <p:cTn id="16" dur="1000" fill="hold"/>
                                        <p:tgtEl>
                                          <p:spTgt spid="2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28254">
            <a:off x="3673680" y="261365"/>
            <a:ext cx="1404783" cy="1381467"/>
          </a:xfrm>
          <a:prstGeom prst="rect">
            <a:avLst/>
          </a:prstGeom>
        </p:spPr>
      </p:pic>
      <p:sp>
        <p:nvSpPr>
          <p:cNvPr id="23" name="円形吹き出し 22"/>
          <p:cNvSpPr/>
          <p:nvPr/>
        </p:nvSpPr>
        <p:spPr>
          <a:xfrm>
            <a:off x="5436096" y="44624"/>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5" name="図 24" descr="春筍.png"/>
          <p:cNvPicPr>
            <a:picLocks noChangeAspect="1"/>
          </p:cNvPicPr>
          <p:nvPr/>
        </p:nvPicPr>
        <p:blipFill>
          <a:blip r:embed="rId4" cstate="print"/>
          <a:stretch>
            <a:fillRect/>
          </a:stretch>
        </p:blipFill>
        <p:spPr>
          <a:xfrm rot="20250203">
            <a:off x="2912394" y="1261990"/>
            <a:ext cx="3482042" cy="4438482"/>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6" name="テキスト ボックス 25"/>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7" name="正方形/長方形 26"/>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8" name="テキスト ボックス 27"/>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9" name="正方形/長方形 28"/>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30" name="テキスト ボックス 29"/>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4.16667E-6 1.11111E-6 L -0.23715 -0.18611 " pathEditMode="relative" rAng="0" ptsTypes="AA">
                                      <p:cBhvr>
                                        <p:cTn id="14" dur="1000" fill="hold"/>
                                        <p:tgtEl>
                                          <p:spTgt spid="25"/>
                                        </p:tgtEl>
                                        <p:attrNameLst>
                                          <p:attrName>ppt_x</p:attrName>
                                          <p:attrName>ppt_y</p:attrName>
                                        </p:attrNameLst>
                                      </p:cBhvr>
                                      <p:rCtr x="-11900" y="-9300"/>
                                    </p:animMotion>
                                  </p:childTnLst>
                                </p:cTn>
                              </p:par>
                              <p:par>
                                <p:cTn id="15" presetID="6" presetClass="emph" presetSubtype="0" fill="hold" nodeType="withEffect">
                                  <p:stCondLst>
                                    <p:cond delay="0"/>
                                  </p:stCondLst>
                                  <p:childTnLst>
                                    <p:animScale>
                                      <p:cBhvr>
                                        <p:cTn id="16" dur="1000" fill="hold"/>
                                        <p:tgtEl>
                                          <p:spTgt spid="2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93045">
            <a:off x="3673680" y="261365"/>
            <a:ext cx="1404783" cy="1381467"/>
          </a:xfrm>
          <a:prstGeom prst="rect">
            <a:avLst/>
          </a:prstGeom>
        </p:spPr>
      </p:pic>
      <p:sp>
        <p:nvSpPr>
          <p:cNvPr id="23" name="円形吹き出し 22"/>
          <p:cNvSpPr/>
          <p:nvPr/>
        </p:nvSpPr>
        <p:spPr>
          <a:xfrm>
            <a:off x="5436096" y="0"/>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5" name="図 24" descr="冬リンゴ.png"/>
          <p:cNvPicPr>
            <a:picLocks noChangeAspect="1"/>
          </p:cNvPicPr>
          <p:nvPr/>
        </p:nvPicPr>
        <p:blipFill>
          <a:blip r:embed="rId4" cstate="print"/>
          <a:stretch>
            <a:fillRect/>
          </a:stretch>
        </p:blipFill>
        <p:spPr>
          <a:xfrm>
            <a:off x="2843808" y="2204864"/>
            <a:ext cx="3456384" cy="3429760"/>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6" name="テキスト ボックス 25"/>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7" name="正方形/長方形 26"/>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8" name="テキスト ボックス 27"/>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9" name="正方形/長方形 28"/>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30" name="テキスト ボックス 29"/>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0 2.22222E-6 L 0.28351 0.22245 " pathEditMode="relative" rAng="0" ptsTypes="AA">
                                      <p:cBhvr>
                                        <p:cTn id="14" dur="1000" fill="hold"/>
                                        <p:tgtEl>
                                          <p:spTgt spid="25"/>
                                        </p:tgtEl>
                                        <p:attrNameLst>
                                          <p:attrName>ppt_x</p:attrName>
                                          <p:attrName>ppt_y</p:attrName>
                                        </p:attrNameLst>
                                      </p:cBhvr>
                                      <p:rCtr x="14200" y="11100"/>
                                    </p:animMotion>
                                  </p:childTnLst>
                                </p:cTn>
                              </p:par>
                              <p:par>
                                <p:cTn id="15" presetID="6" presetClass="emph" presetSubtype="0" fill="hold" nodeType="withEffect">
                                  <p:stCondLst>
                                    <p:cond delay="0"/>
                                  </p:stCondLst>
                                  <p:childTnLst>
                                    <p:animScale>
                                      <p:cBhvr>
                                        <p:cTn id="16" dur="1000" fill="hold"/>
                                        <p:tgtEl>
                                          <p:spTgt spid="2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08754">
            <a:off x="3673680" y="261365"/>
            <a:ext cx="1404783" cy="1381467"/>
          </a:xfrm>
          <a:prstGeom prst="rect">
            <a:avLst/>
          </a:prstGeom>
        </p:spPr>
      </p:pic>
      <p:sp>
        <p:nvSpPr>
          <p:cNvPr id="23" name="円形吹き出し 22"/>
          <p:cNvSpPr/>
          <p:nvPr/>
        </p:nvSpPr>
        <p:spPr>
          <a:xfrm>
            <a:off x="5436096" y="0"/>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7" name="図 26" descr="秋ナス.png"/>
          <p:cNvPicPr>
            <a:picLocks noChangeAspect="1"/>
          </p:cNvPicPr>
          <p:nvPr/>
        </p:nvPicPr>
        <p:blipFill>
          <a:blip r:embed="rId4" cstate="print"/>
          <a:stretch>
            <a:fillRect/>
          </a:stretch>
        </p:blipFill>
        <p:spPr>
          <a:xfrm rot="19636358">
            <a:off x="2392623" y="1952527"/>
            <a:ext cx="4630919" cy="2620867"/>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5" name="テキスト ボックス 24"/>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6" name="正方形/長方形 25"/>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8" name="テキスト ボックス 27"/>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9" name="正方形/長方形 28"/>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30" name="テキスト ボックス 29"/>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3.05556E-6 -4.44444E-6 L -0.24306 0.30787 " pathEditMode="relative" rAng="0" ptsTypes="AA">
                                      <p:cBhvr>
                                        <p:cTn id="14" dur="1000" fill="hold"/>
                                        <p:tgtEl>
                                          <p:spTgt spid="27"/>
                                        </p:tgtEl>
                                        <p:attrNameLst>
                                          <p:attrName>ppt_x</p:attrName>
                                          <p:attrName>ppt_y</p:attrName>
                                        </p:attrNameLst>
                                      </p:cBhvr>
                                      <p:rCtr x="-12200" y="15400"/>
                                    </p:animMotion>
                                  </p:childTnLst>
                                </p:cTn>
                              </p:par>
                              <p:par>
                                <p:cTn id="15" presetID="6" presetClass="emph" presetSubtype="0" fill="hold" nodeType="withEffect">
                                  <p:stCondLst>
                                    <p:cond delay="0"/>
                                  </p:stCondLst>
                                  <p:childTnLst>
                                    <p:animScale>
                                      <p:cBhvr>
                                        <p:cTn id="16" dur="1000" fill="hold"/>
                                        <p:tgtEl>
                                          <p:spTgt spid="2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16659">
            <a:off x="3673680" y="261365"/>
            <a:ext cx="1404783" cy="1381467"/>
          </a:xfrm>
          <a:prstGeom prst="rect">
            <a:avLst/>
          </a:prstGeom>
        </p:spPr>
      </p:pic>
      <p:sp>
        <p:nvSpPr>
          <p:cNvPr id="23" name="円形吹き出し 22"/>
          <p:cNvSpPr/>
          <p:nvPr/>
        </p:nvSpPr>
        <p:spPr>
          <a:xfrm>
            <a:off x="5436096" y="0"/>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30" name="図 29" descr="冬大根.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25942">
            <a:off x="2820276" y="-457056"/>
            <a:ext cx="3873510" cy="8777804"/>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5" name="テキスト ボックス 24"/>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6" name="正方形/長方形 25"/>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7" name="テキスト ボックス 26"/>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8" name="正方形/長方形 27"/>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29" name="テキスト ボックス 28"/>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2.5E-6 1.85185E-6 L 0.23959 0.19977 " pathEditMode="relative" rAng="0" ptsTypes="AA">
                                      <p:cBhvr>
                                        <p:cTn id="14" dur="1000" fill="hold"/>
                                        <p:tgtEl>
                                          <p:spTgt spid="30"/>
                                        </p:tgtEl>
                                        <p:attrNameLst>
                                          <p:attrName>ppt_x</p:attrName>
                                          <p:attrName>ppt_y</p:attrName>
                                        </p:attrNameLst>
                                      </p:cBhvr>
                                      <p:rCtr x="12000" y="10000"/>
                                    </p:animMotion>
                                  </p:childTnLst>
                                </p:cTn>
                              </p:par>
                              <p:par>
                                <p:cTn id="15" presetID="6" presetClass="emph" presetSubtype="0" fill="hold" nodeType="withEffect">
                                  <p:stCondLst>
                                    <p:cond delay="0"/>
                                  </p:stCondLst>
                                  <p:childTnLst>
                                    <p:animScale>
                                      <p:cBhvr>
                                        <p:cTn id="16" dur="1000" fill="hold"/>
                                        <p:tgtEl>
                                          <p:spTgt spid="30"/>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暑い地球4.png"/>
          <p:cNvPicPr>
            <a:picLocks noChangeAspect="1"/>
          </p:cNvPicPr>
          <p:nvPr/>
        </p:nvPicPr>
        <p:blipFill>
          <a:blip r:embed="rId3" cstate="screen">
            <a:lum bright="30000"/>
            <a:extLst>
              <a:ext uri="{28A0092B-C50C-407E-A947-70E740481C1C}">
                <a14:useLocalDpi xmlns:a14="http://schemas.microsoft.com/office/drawing/2010/main"/>
              </a:ext>
            </a:extLst>
          </a:blip>
          <a:stretch>
            <a:fillRect/>
          </a:stretch>
        </p:blipFill>
        <p:spPr>
          <a:xfrm>
            <a:off x="2264381" y="1202926"/>
            <a:ext cx="4417169" cy="4458322"/>
          </a:xfrm>
          <a:prstGeom prst="rect">
            <a:avLst/>
          </a:prstGeom>
        </p:spPr>
      </p:pic>
      <p:pic>
        <p:nvPicPr>
          <p:cNvPr id="4" name="図 3" descr="暑い地球顔.png"/>
          <p:cNvPicPr>
            <a:picLocks noChangeAspect="1"/>
          </p:cNvPicPr>
          <p:nvPr/>
        </p:nvPicPr>
        <p:blipFill>
          <a:blip r:embed="rId4" cstate="screen">
            <a:lum bright="30000"/>
            <a:extLst>
              <a:ext uri="{28A0092B-C50C-407E-A947-70E740481C1C}">
                <a14:useLocalDpi xmlns:a14="http://schemas.microsoft.com/office/drawing/2010/main"/>
              </a:ext>
            </a:extLst>
          </a:blip>
          <a:stretch>
            <a:fillRect/>
          </a:stretch>
        </p:blipFill>
        <p:spPr>
          <a:xfrm>
            <a:off x="3013092" y="1489652"/>
            <a:ext cx="2927060" cy="179533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22544">
            <a:off x="3673680" y="261365"/>
            <a:ext cx="1404783" cy="1381467"/>
          </a:xfrm>
          <a:prstGeom prst="rect">
            <a:avLst/>
          </a:prstGeom>
        </p:spPr>
      </p:pic>
      <p:sp>
        <p:nvSpPr>
          <p:cNvPr id="23" name="円形吹き出し 22"/>
          <p:cNvSpPr/>
          <p:nvPr/>
        </p:nvSpPr>
        <p:spPr>
          <a:xfrm>
            <a:off x="5436096" y="0"/>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6" name="図 25" descr="春イチゴ.png"/>
          <p:cNvPicPr>
            <a:picLocks noChangeAspect="1"/>
          </p:cNvPicPr>
          <p:nvPr/>
        </p:nvPicPr>
        <p:blipFill>
          <a:blip r:embed="rId4" cstate="print"/>
          <a:stretch>
            <a:fillRect/>
          </a:stretch>
        </p:blipFill>
        <p:spPr>
          <a:xfrm rot="2013034">
            <a:off x="3022075" y="2357231"/>
            <a:ext cx="3659249" cy="2529920"/>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5" name="テキスト ボックス 24"/>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7" name="正方形/長方形 26"/>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8" name="テキスト ボックス 27"/>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9" name="正方形/長方形 28"/>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30" name="テキスト ボックス 29"/>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44444E-6 -7.40741E-7 L -0.27466 -0.18565 " pathEditMode="relative" rAng="0" ptsTypes="AA">
                                      <p:cBhvr>
                                        <p:cTn id="14" dur="1000" fill="hold"/>
                                        <p:tgtEl>
                                          <p:spTgt spid="26"/>
                                        </p:tgtEl>
                                        <p:attrNameLst>
                                          <p:attrName>ppt_x</p:attrName>
                                          <p:attrName>ppt_y</p:attrName>
                                        </p:attrNameLst>
                                      </p:cBhvr>
                                      <p:rCtr x="-13700" y="-9300"/>
                                    </p:animMotion>
                                  </p:childTnLst>
                                </p:cTn>
                              </p:par>
                              <p:par>
                                <p:cTn id="15" presetID="6" presetClass="emph" presetSubtype="0" fill="hold" nodeType="withEffect">
                                  <p:stCondLst>
                                    <p:cond delay="0"/>
                                  </p:stCondLst>
                                  <p:childTnLst>
                                    <p:animScale>
                                      <p:cBhvr>
                                        <p:cTn id="16" dur="1000" fill="hold"/>
                                        <p:tgtEl>
                                          <p:spTgt spid="26"/>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23630">
            <a:off x="3673680" y="261365"/>
            <a:ext cx="1404783" cy="1381467"/>
          </a:xfrm>
          <a:prstGeom prst="rect">
            <a:avLst/>
          </a:prstGeom>
        </p:spPr>
      </p:pic>
      <p:sp>
        <p:nvSpPr>
          <p:cNvPr id="23" name="円形吹き出し 22"/>
          <p:cNvSpPr/>
          <p:nvPr/>
        </p:nvSpPr>
        <p:spPr>
          <a:xfrm>
            <a:off x="5436096" y="0"/>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7" name="図 26" descr="秋芋.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372912">
            <a:off x="2216821" y="2481117"/>
            <a:ext cx="4443646" cy="2158780"/>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5" name="テキスト ボックス 24"/>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6" name="正方形/長方形 25"/>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8" name="テキスト ボックス 27"/>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9" name="正方形/長方形 28"/>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30" name="テキスト ボックス 29"/>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3.33333E-6 -2.96296E-6 L -0.2217 0.26435 " pathEditMode="relative" rAng="0" ptsTypes="AA">
                                      <p:cBhvr>
                                        <p:cTn id="14" dur="1000" fill="hold"/>
                                        <p:tgtEl>
                                          <p:spTgt spid="27"/>
                                        </p:tgtEl>
                                        <p:attrNameLst>
                                          <p:attrName>ppt_x</p:attrName>
                                          <p:attrName>ppt_y</p:attrName>
                                        </p:attrNameLst>
                                      </p:cBhvr>
                                      <p:rCtr x="-11100" y="13200"/>
                                    </p:animMotion>
                                  </p:childTnLst>
                                </p:cTn>
                              </p:par>
                              <p:par>
                                <p:cTn id="15" presetID="6" presetClass="emph" presetSubtype="0" fill="hold" nodeType="withEffect">
                                  <p:stCondLst>
                                    <p:cond delay="0"/>
                                  </p:stCondLst>
                                  <p:childTnLst>
                                    <p:animScale>
                                      <p:cBhvr>
                                        <p:cTn id="16" dur="1000" fill="hold"/>
                                        <p:tgtEl>
                                          <p:spTgt spid="2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円/楕円 42"/>
          <p:cNvSpPr>
            <a:spLocks noChangeAspect="1"/>
          </p:cNvSpPr>
          <p:nvPr/>
        </p:nvSpPr>
        <p:spPr>
          <a:xfrm>
            <a:off x="1409281" y="5013177"/>
            <a:ext cx="2141453" cy="86409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5940152" y="4941169"/>
            <a:ext cx="2141453" cy="864095"/>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4782391" y="4509120"/>
            <a:ext cx="4282908" cy="1728191"/>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円/楕円 43"/>
          <p:cNvSpPr>
            <a:spLocks noChangeAspect="1"/>
          </p:cNvSpPr>
          <p:nvPr/>
        </p:nvSpPr>
        <p:spPr>
          <a:xfrm>
            <a:off x="251520" y="4581128"/>
            <a:ext cx="4282908" cy="1728191"/>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7" name="円/楕円 46"/>
          <p:cNvSpPr>
            <a:spLocks noChangeAspect="1"/>
          </p:cNvSpPr>
          <p:nvPr/>
        </p:nvSpPr>
        <p:spPr>
          <a:xfrm>
            <a:off x="5796136" y="1916832"/>
            <a:ext cx="2141453" cy="86409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a:spLocks noChangeAspect="1"/>
          </p:cNvSpPr>
          <p:nvPr/>
        </p:nvSpPr>
        <p:spPr>
          <a:xfrm>
            <a:off x="4638375" y="1484783"/>
            <a:ext cx="4282908" cy="1728191"/>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p:cNvSpPr>
            <a:spLocks noChangeAspect="1"/>
          </p:cNvSpPr>
          <p:nvPr/>
        </p:nvSpPr>
        <p:spPr>
          <a:xfrm>
            <a:off x="1331640" y="1916832"/>
            <a:ext cx="2141453" cy="86409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a:spLocks noChangeAspect="1"/>
          </p:cNvSpPr>
          <p:nvPr/>
        </p:nvSpPr>
        <p:spPr>
          <a:xfrm>
            <a:off x="173879" y="1484783"/>
            <a:ext cx="4282908" cy="1728191"/>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9" name="図 58" descr="エコトン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73506">
            <a:off x="3673680" y="261365"/>
            <a:ext cx="1404783" cy="1381467"/>
          </a:xfrm>
          <a:prstGeom prst="rect">
            <a:avLst/>
          </a:prstGeom>
        </p:spPr>
      </p:pic>
      <p:sp>
        <p:nvSpPr>
          <p:cNvPr id="23" name="円形吹き出し 22"/>
          <p:cNvSpPr/>
          <p:nvPr/>
        </p:nvSpPr>
        <p:spPr>
          <a:xfrm>
            <a:off x="5436096" y="0"/>
            <a:ext cx="2808312" cy="1008112"/>
          </a:xfrm>
          <a:prstGeom prst="wedgeEllipseCallout">
            <a:avLst>
              <a:gd name="adj1" fmla="val -66062"/>
              <a:gd name="adj2" fmla="val 8655"/>
            </a:avLst>
          </a:prstGeom>
          <a:noFill/>
          <a:ln w="38100">
            <a:solidFill>
              <a:srgbClr val="E66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tx1"/>
                </a:solidFill>
              </a:rPr>
              <a:t>このたべものの</a:t>
            </a:r>
            <a:endParaRPr lang="en-US" altLang="ja-JP" b="1" dirty="0" smtClean="0">
              <a:solidFill>
                <a:schemeClr val="tx1"/>
              </a:solidFill>
            </a:endParaRPr>
          </a:p>
          <a:p>
            <a:pPr algn="ctr"/>
            <a:r>
              <a:rPr lang="ja-JP" altLang="en-US" b="1" dirty="0" smtClean="0">
                <a:solidFill>
                  <a:schemeClr val="tx1"/>
                </a:solidFill>
              </a:rPr>
              <a:t>旬はいつだろう？</a:t>
            </a:r>
            <a:endParaRPr lang="en-US" altLang="ja-JP" b="1" dirty="0" smtClean="0">
              <a:solidFill>
                <a:schemeClr val="tx1"/>
              </a:solidFill>
            </a:endParaRPr>
          </a:p>
          <a:p>
            <a:pPr algn="ctr"/>
            <a:r>
              <a:rPr lang="ja-JP" altLang="en-US" b="1" dirty="0" smtClean="0">
                <a:solidFill>
                  <a:schemeClr val="tx1"/>
                </a:solidFill>
              </a:rPr>
              <a:t>しってるかい？</a:t>
            </a:r>
            <a:endParaRPr lang="ja-JP" altLang="en-US" b="1" dirty="0">
              <a:solidFill>
                <a:schemeClr val="tx1"/>
              </a:solidFill>
            </a:endParaRPr>
          </a:p>
        </p:txBody>
      </p:sp>
      <p:pic>
        <p:nvPicPr>
          <p:cNvPr id="27" name="図 26" descr="秋ブドウ.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167174">
            <a:off x="2390674" y="2642426"/>
            <a:ext cx="4799187" cy="2150961"/>
          </a:xfrm>
          <a:prstGeom prst="rect">
            <a:avLst/>
          </a:prstGeom>
        </p:spPr>
      </p:pic>
      <p:sp>
        <p:nvSpPr>
          <p:cNvPr id="21" name="正方形/長方形 20"/>
          <p:cNvSpPr/>
          <p:nvPr/>
        </p:nvSpPr>
        <p:spPr>
          <a:xfrm>
            <a:off x="8316416" y="3861048"/>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22" name="テキスト ボックス 21"/>
          <p:cNvSpPr txBox="1"/>
          <p:nvPr/>
        </p:nvSpPr>
        <p:spPr>
          <a:xfrm>
            <a:off x="8376644" y="3573016"/>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
        <p:nvSpPr>
          <p:cNvPr id="24" name="正方形/長方形 23"/>
          <p:cNvSpPr/>
          <p:nvPr/>
        </p:nvSpPr>
        <p:spPr>
          <a:xfrm>
            <a:off x="251520" y="3933056"/>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5" name="テキスト ボックス 24"/>
          <p:cNvSpPr txBox="1"/>
          <p:nvPr/>
        </p:nvSpPr>
        <p:spPr>
          <a:xfrm>
            <a:off x="311748" y="3645024"/>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
        <p:nvSpPr>
          <p:cNvPr id="26" name="正方形/長方形 25"/>
          <p:cNvSpPr/>
          <p:nvPr/>
        </p:nvSpPr>
        <p:spPr>
          <a:xfrm>
            <a:off x="8316416" y="476672"/>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8" name="テキスト ボックス 27"/>
          <p:cNvSpPr txBox="1"/>
          <p:nvPr/>
        </p:nvSpPr>
        <p:spPr>
          <a:xfrm>
            <a:off x="8376644" y="188640"/>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
        <p:nvSpPr>
          <p:cNvPr id="29" name="正方形/長方形 28"/>
          <p:cNvSpPr/>
          <p:nvPr/>
        </p:nvSpPr>
        <p:spPr>
          <a:xfrm>
            <a:off x="251520" y="476672"/>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30" name="テキスト ボックス 29"/>
          <p:cNvSpPr txBox="1"/>
          <p:nvPr/>
        </p:nvSpPr>
        <p:spPr>
          <a:xfrm>
            <a:off x="323528" y="188640"/>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nodeType="withEffect">
                                  <p:stCondLst>
                                    <p:cond delay="0"/>
                                  </p:stCondLst>
                                  <p:childTnLst>
                                    <p:animRot by="900000">
                                      <p:cBhvr>
                                        <p:cTn id="6" dur="500" fill="hold"/>
                                        <p:tgtEl>
                                          <p:spTgt spid="5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72222E-6 3.7037E-7 L -0.24427 0.25185 " pathEditMode="relative" rAng="0" ptsTypes="AA">
                                      <p:cBhvr>
                                        <p:cTn id="14" dur="1000" fill="hold"/>
                                        <p:tgtEl>
                                          <p:spTgt spid="27"/>
                                        </p:tgtEl>
                                        <p:attrNameLst>
                                          <p:attrName>ppt_x</p:attrName>
                                          <p:attrName>ppt_y</p:attrName>
                                        </p:attrNameLst>
                                      </p:cBhvr>
                                      <p:rCtr x="-12200" y="12600"/>
                                    </p:animMotion>
                                  </p:childTnLst>
                                </p:cTn>
                              </p:par>
                              <p:par>
                                <p:cTn id="15" presetID="6" presetClass="emph" presetSubtype="0" fill="hold" nodeType="withEffect">
                                  <p:stCondLst>
                                    <p:cond delay="0"/>
                                  </p:stCondLst>
                                  <p:childTnLst>
                                    <p:animScale>
                                      <p:cBhvr>
                                        <p:cTn id="16" dur="1000" fill="hold"/>
                                        <p:tgtEl>
                                          <p:spTgt spid="2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4"/>
          <p:cNvGrpSpPr/>
          <p:nvPr/>
        </p:nvGrpSpPr>
        <p:grpSpPr>
          <a:xfrm>
            <a:off x="114197" y="2665715"/>
            <a:ext cx="9029803" cy="3643605"/>
            <a:chOff x="35496" y="2593707"/>
            <a:chExt cx="9029803" cy="3643605"/>
          </a:xfrm>
        </p:grpSpPr>
        <p:sp>
          <p:nvSpPr>
            <p:cNvPr id="14" name="円/楕円 13"/>
            <p:cNvSpPr>
              <a:spLocks noChangeAspect="1"/>
            </p:cNvSpPr>
            <p:nvPr/>
          </p:nvSpPr>
          <p:spPr>
            <a:xfrm>
              <a:off x="35496" y="2593707"/>
              <a:ext cx="9029803" cy="364360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a:spLocks noChangeAspect="1"/>
            </p:cNvSpPr>
            <p:nvPr/>
          </p:nvSpPr>
          <p:spPr>
            <a:xfrm>
              <a:off x="2339752" y="3601819"/>
              <a:ext cx="4514898" cy="1821802"/>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 name="図 4" descr="春キャベツ.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5656" y="1628800"/>
            <a:ext cx="3452723" cy="3171506"/>
          </a:xfrm>
          <a:prstGeom prst="rect">
            <a:avLst/>
          </a:prstGeom>
        </p:spPr>
      </p:pic>
      <p:pic>
        <p:nvPicPr>
          <p:cNvPr id="7" name="図 6" descr="春豆.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20995">
            <a:off x="3016385" y="4629069"/>
            <a:ext cx="2219784" cy="1622337"/>
          </a:xfrm>
          <a:prstGeom prst="rect">
            <a:avLst/>
          </a:prstGeom>
        </p:spPr>
      </p:pic>
      <p:pic>
        <p:nvPicPr>
          <p:cNvPr id="8" name="図 7" descr="春イチゴ.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490907">
            <a:off x="903299" y="4329480"/>
            <a:ext cx="1666426" cy="1152128"/>
          </a:xfrm>
          <a:prstGeom prst="rect">
            <a:avLst/>
          </a:prstGeom>
        </p:spPr>
      </p:pic>
      <p:pic>
        <p:nvPicPr>
          <p:cNvPr id="6" name="図 5" descr="春筍.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49079">
            <a:off x="5007622" y="1067624"/>
            <a:ext cx="3460183" cy="4410619"/>
          </a:xfrm>
          <a:prstGeom prst="rect">
            <a:avLst/>
          </a:prstGeom>
        </p:spPr>
      </p:pic>
      <p:pic>
        <p:nvPicPr>
          <p:cNvPr id="16" name="図 15" descr="春キャベツ.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3648" y="1628800"/>
            <a:ext cx="3452723" cy="3171506"/>
          </a:xfrm>
          <a:prstGeom prst="rect">
            <a:avLst/>
          </a:prstGeom>
        </p:spPr>
      </p:pic>
      <p:pic>
        <p:nvPicPr>
          <p:cNvPr id="17" name="図 16" descr="エコトン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08805">
            <a:off x="0" y="404664"/>
            <a:ext cx="1872208" cy="1876200"/>
          </a:xfrm>
          <a:prstGeom prst="rect">
            <a:avLst/>
          </a:prstGeom>
        </p:spPr>
      </p:pic>
      <p:sp>
        <p:nvSpPr>
          <p:cNvPr id="15" name="正方形/長方形 14"/>
          <p:cNvSpPr/>
          <p:nvPr/>
        </p:nvSpPr>
        <p:spPr>
          <a:xfrm>
            <a:off x="4211960" y="404664"/>
            <a:ext cx="792088" cy="830997"/>
          </a:xfrm>
          <a:prstGeom prst="rect">
            <a:avLst/>
          </a:prstGeom>
        </p:spPr>
        <p:txBody>
          <a:bodyPr wrap="square">
            <a:spAutoFit/>
          </a:bodyPr>
          <a:lstStyle/>
          <a:p>
            <a:pPr lvl="0"/>
            <a:r>
              <a:rPr lang="ja-JP" altLang="en-US" sz="4800" dirty="0" smtClean="0">
                <a:solidFill>
                  <a:srgbClr val="00B050"/>
                </a:solidFill>
                <a:latin typeface="HGP創英角ﾎﾟｯﾌﾟ体" pitchFamily="50" charset="-128"/>
                <a:ea typeface="HGP創英角ﾎﾟｯﾌﾟ体" pitchFamily="50" charset="-128"/>
              </a:rPr>
              <a:t>春</a:t>
            </a:r>
            <a:endParaRPr lang="ja-JP" altLang="en-US" sz="4800" dirty="0">
              <a:solidFill>
                <a:srgbClr val="00B050"/>
              </a:solidFill>
              <a:latin typeface="HGP創英角ﾎﾟｯﾌﾟ体" pitchFamily="50" charset="-128"/>
              <a:ea typeface="HGP創英角ﾎﾟｯﾌﾟ体" pitchFamily="50" charset="-128"/>
            </a:endParaRPr>
          </a:p>
        </p:txBody>
      </p:sp>
      <p:sp>
        <p:nvSpPr>
          <p:cNvPr id="18" name="テキスト ボックス 17"/>
          <p:cNvSpPr txBox="1"/>
          <p:nvPr/>
        </p:nvSpPr>
        <p:spPr>
          <a:xfrm>
            <a:off x="4283968" y="116632"/>
            <a:ext cx="659852" cy="369332"/>
          </a:xfrm>
          <a:prstGeom prst="rect">
            <a:avLst/>
          </a:prstGeom>
          <a:noFill/>
        </p:spPr>
        <p:txBody>
          <a:bodyPr wrap="square" rtlCol="0">
            <a:spAutoFit/>
          </a:bodyPr>
          <a:lstStyle/>
          <a:p>
            <a:r>
              <a:rPr lang="ja-JP" altLang="en-US" dirty="0" smtClean="0">
                <a:solidFill>
                  <a:srgbClr val="00B050"/>
                </a:solidFill>
                <a:latin typeface="HGP創英角ﾎﾟｯﾌﾟ体" pitchFamily="50" charset="-128"/>
                <a:ea typeface="HGP創英角ﾎﾟｯﾌﾟ体" pitchFamily="50" charset="-128"/>
              </a:rPr>
              <a:t>はる</a:t>
            </a:r>
            <a:endParaRPr kumimoji="1" lang="ja-JP" altLang="en-US" dirty="0">
              <a:solidFill>
                <a:srgbClr val="00B05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9"/>
          <p:cNvGrpSpPr/>
          <p:nvPr/>
        </p:nvGrpSpPr>
        <p:grpSpPr>
          <a:xfrm>
            <a:off x="35496" y="2593707"/>
            <a:ext cx="9029803" cy="3643605"/>
            <a:chOff x="35496" y="2593707"/>
            <a:chExt cx="9029803" cy="3643605"/>
          </a:xfrm>
        </p:grpSpPr>
        <p:sp>
          <p:nvSpPr>
            <p:cNvPr id="13" name="円/楕円 12"/>
            <p:cNvSpPr>
              <a:spLocks noChangeAspect="1"/>
            </p:cNvSpPr>
            <p:nvPr/>
          </p:nvSpPr>
          <p:spPr>
            <a:xfrm>
              <a:off x="2339752" y="3601819"/>
              <a:ext cx="4514898" cy="182180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a:spLocks noChangeAspect="1"/>
            </p:cNvSpPr>
            <p:nvPr/>
          </p:nvSpPr>
          <p:spPr>
            <a:xfrm>
              <a:off x="35496" y="2593707"/>
              <a:ext cx="9029803" cy="364360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5" name="図 14" descr="夏スイカ.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625" y="984822"/>
            <a:ext cx="4794471" cy="4676426"/>
          </a:xfrm>
          <a:prstGeom prst="rect">
            <a:avLst/>
          </a:prstGeom>
        </p:spPr>
      </p:pic>
      <p:pic>
        <p:nvPicPr>
          <p:cNvPr id="16" name="図 15" descr="夏きゅうり.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700000">
            <a:off x="3893614" y="3314739"/>
            <a:ext cx="5459882" cy="1669013"/>
          </a:xfrm>
          <a:prstGeom prst="rect">
            <a:avLst/>
          </a:prstGeom>
        </p:spPr>
      </p:pic>
      <p:pic>
        <p:nvPicPr>
          <p:cNvPr id="18" name="図 17" descr="夏トマト.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151426">
            <a:off x="4549491" y="2542393"/>
            <a:ext cx="1944216" cy="1944216"/>
          </a:xfrm>
          <a:prstGeom prst="rect">
            <a:avLst/>
          </a:prstGeom>
        </p:spPr>
      </p:pic>
      <p:pic>
        <p:nvPicPr>
          <p:cNvPr id="10" name="図 9" descr="エコトン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232086">
            <a:off x="6446548" y="289442"/>
            <a:ext cx="1872208" cy="1876200"/>
          </a:xfrm>
          <a:prstGeom prst="rect">
            <a:avLst/>
          </a:prstGeom>
        </p:spPr>
      </p:pic>
      <p:sp>
        <p:nvSpPr>
          <p:cNvPr id="22" name="正方形/長方形 21"/>
          <p:cNvSpPr/>
          <p:nvPr/>
        </p:nvSpPr>
        <p:spPr>
          <a:xfrm>
            <a:off x="4499992" y="437763"/>
            <a:ext cx="576064" cy="830997"/>
          </a:xfrm>
          <a:prstGeom prst="rect">
            <a:avLst/>
          </a:prstGeom>
        </p:spPr>
        <p:txBody>
          <a:bodyPr wrap="square">
            <a:spAutoFit/>
          </a:bodyPr>
          <a:lstStyle/>
          <a:p>
            <a:pPr lvl="0"/>
            <a:r>
              <a:rPr lang="ja-JP" altLang="en-US" sz="4800" dirty="0" smtClean="0">
                <a:solidFill>
                  <a:srgbClr val="FF0000"/>
                </a:solidFill>
                <a:latin typeface="HGP創英角ﾎﾟｯﾌﾟ体" pitchFamily="50" charset="-128"/>
                <a:ea typeface="HGP創英角ﾎﾟｯﾌﾟ体" pitchFamily="50" charset="-128"/>
              </a:rPr>
              <a:t>夏</a:t>
            </a:r>
            <a:endParaRPr lang="ja-JP" altLang="en-US" sz="4800" dirty="0">
              <a:solidFill>
                <a:srgbClr val="FF0000"/>
              </a:solidFill>
              <a:latin typeface="HGP創英角ﾎﾟｯﾌﾟ体" pitchFamily="50" charset="-128"/>
              <a:ea typeface="HGP創英角ﾎﾟｯﾌﾟ体" pitchFamily="50" charset="-128"/>
            </a:endParaRPr>
          </a:p>
        </p:txBody>
      </p:sp>
      <p:sp>
        <p:nvSpPr>
          <p:cNvPr id="23" name="テキスト ボックス 22"/>
          <p:cNvSpPr txBox="1"/>
          <p:nvPr/>
        </p:nvSpPr>
        <p:spPr>
          <a:xfrm>
            <a:off x="4560220" y="149731"/>
            <a:ext cx="659852" cy="369332"/>
          </a:xfrm>
          <a:prstGeom prst="rect">
            <a:avLst/>
          </a:prstGeom>
          <a:noFill/>
        </p:spPr>
        <p:txBody>
          <a:bodyPr wrap="square" rtlCol="0">
            <a:spAutoFit/>
          </a:bodyPr>
          <a:lstStyle/>
          <a:p>
            <a:r>
              <a:rPr lang="ja-JP" altLang="en-US" dirty="0" err="1" smtClean="0">
                <a:solidFill>
                  <a:srgbClr val="FF0000"/>
                </a:solidFill>
                <a:latin typeface="HGP創英角ﾎﾟｯﾌﾟ体" pitchFamily="50" charset="-128"/>
                <a:ea typeface="HGP創英角ﾎﾟｯﾌﾟ体" pitchFamily="50" charset="-128"/>
              </a:rPr>
              <a:t>なつ</a:t>
            </a:r>
            <a:endParaRPr kumimoji="1" lang="ja-JP" altLang="en-US" dirty="0">
              <a:solidFill>
                <a:srgbClr val="FF000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22"/>
          <p:cNvGrpSpPr/>
          <p:nvPr/>
        </p:nvGrpSpPr>
        <p:grpSpPr>
          <a:xfrm>
            <a:off x="35496" y="2593707"/>
            <a:ext cx="9029803" cy="3643605"/>
            <a:chOff x="35496" y="2593707"/>
            <a:chExt cx="9029803" cy="3643605"/>
          </a:xfrm>
        </p:grpSpPr>
        <p:sp>
          <p:nvSpPr>
            <p:cNvPr id="13" name="円/楕円 12"/>
            <p:cNvSpPr>
              <a:spLocks noChangeAspect="1"/>
            </p:cNvSpPr>
            <p:nvPr/>
          </p:nvSpPr>
          <p:spPr>
            <a:xfrm>
              <a:off x="2339752" y="3601819"/>
              <a:ext cx="4514898" cy="1821802"/>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a:spLocks noChangeAspect="1"/>
            </p:cNvSpPr>
            <p:nvPr/>
          </p:nvSpPr>
          <p:spPr>
            <a:xfrm>
              <a:off x="35496" y="2593707"/>
              <a:ext cx="9029803" cy="3643605"/>
            </a:xfrm>
            <a:prstGeom prst="ellipse">
              <a:avLst/>
            </a:prstGeom>
            <a:noFill/>
            <a:ln w="508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9" name="図 8" descr="秋シイタケ.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2590" y="4149080"/>
            <a:ext cx="1771898" cy="1257476"/>
          </a:xfrm>
          <a:prstGeom prst="rect">
            <a:avLst/>
          </a:prstGeom>
        </p:spPr>
      </p:pic>
      <p:pic>
        <p:nvPicPr>
          <p:cNvPr id="10" name="図 9" descr="秋ナス.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9778753">
            <a:off x="2616289" y="2279133"/>
            <a:ext cx="3713976" cy="2101923"/>
          </a:xfrm>
          <a:prstGeom prst="rect">
            <a:avLst/>
          </a:prstGeom>
        </p:spPr>
      </p:pic>
      <p:pic>
        <p:nvPicPr>
          <p:cNvPr id="17" name="図 16" descr="秋ブドウ.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167174">
            <a:off x="3902842" y="3074474"/>
            <a:ext cx="4799187" cy="2150961"/>
          </a:xfrm>
          <a:prstGeom prst="rect">
            <a:avLst/>
          </a:prstGeom>
        </p:spPr>
      </p:pic>
      <p:pic>
        <p:nvPicPr>
          <p:cNvPr id="19" name="図 18" descr="秋芋.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672077">
            <a:off x="349979" y="2564904"/>
            <a:ext cx="3240360" cy="1574207"/>
          </a:xfrm>
          <a:prstGeom prst="rect">
            <a:avLst/>
          </a:prstGeom>
        </p:spPr>
      </p:pic>
      <p:pic>
        <p:nvPicPr>
          <p:cNvPr id="20" name="図 19" descr="秋柿.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27784" y="4725144"/>
            <a:ext cx="1420376" cy="1186028"/>
          </a:xfrm>
          <a:prstGeom prst="rect">
            <a:avLst/>
          </a:prstGeom>
        </p:spPr>
      </p:pic>
      <p:pic>
        <p:nvPicPr>
          <p:cNvPr id="21" name="図 20" descr="秋栗.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9632" y="4149080"/>
            <a:ext cx="1311776" cy="1246044"/>
          </a:xfrm>
          <a:prstGeom prst="rect">
            <a:avLst/>
          </a:prstGeom>
        </p:spPr>
      </p:pic>
      <p:pic>
        <p:nvPicPr>
          <p:cNvPr id="15" name="図 14" descr="エコトン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759999">
            <a:off x="1740213" y="655827"/>
            <a:ext cx="1485882" cy="1489050"/>
          </a:xfrm>
          <a:prstGeom prst="rect">
            <a:avLst/>
          </a:prstGeom>
        </p:spPr>
      </p:pic>
      <p:sp>
        <p:nvSpPr>
          <p:cNvPr id="22" name="正方形/長方形 21"/>
          <p:cNvSpPr/>
          <p:nvPr/>
        </p:nvSpPr>
        <p:spPr>
          <a:xfrm>
            <a:off x="4355976" y="437763"/>
            <a:ext cx="576064" cy="830997"/>
          </a:xfrm>
          <a:prstGeom prst="rect">
            <a:avLst/>
          </a:prstGeom>
        </p:spPr>
        <p:txBody>
          <a:bodyPr wrap="square">
            <a:spAutoFit/>
          </a:bodyPr>
          <a:lstStyle/>
          <a:p>
            <a:pPr lvl="0"/>
            <a:r>
              <a:rPr lang="ja-JP" altLang="en-US" sz="4800" dirty="0" smtClean="0">
                <a:solidFill>
                  <a:schemeClr val="accent2">
                    <a:lumMod val="50000"/>
                  </a:schemeClr>
                </a:solidFill>
                <a:latin typeface="HGP創英角ﾎﾟｯﾌﾟ体" pitchFamily="50" charset="-128"/>
                <a:ea typeface="HGP創英角ﾎﾟｯﾌﾟ体" pitchFamily="50" charset="-128"/>
              </a:rPr>
              <a:t>秋</a:t>
            </a:r>
            <a:endParaRPr lang="ja-JP" altLang="en-US" sz="4800" dirty="0">
              <a:solidFill>
                <a:schemeClr val="accent2">
                  <a:lumMod val="50000"/>
                </a:schemeClr>
              </a:solidFill>
              <a:latin typeface="HGP創英角ﾎﾟｯﾌﾟ体" pitchFamily="50" charset="-128"/>
              <a:ea typeface="HGP創英角ﾎﾟｯﾌﾟ体" pitchFamily="50" charset="-128"/>
            </a:endParaRPr>
          </a:p>
        </p:txBody>
      </p:sp>
      <p:sp>
        <p:nvSpPr>
          <p:cNvPr id="23" name="テキスト ボックス 22"/>
          <p:cNvSpPr txBox="1"/>
          <p:nvPr/>
        </p:nvSpPr>
        <p:spPr>
          <a:xfrm>
            <a:off x="4416204" y="149731"/>
            <a:ext cx="659852" cy="369332"/>
          </a:xfrm>
          <a:prstGeom prst="rect">
            <a:avLst/>
          </a:prstGeom>
          <a:noFill/>
        </p:spPr>
        <p:txBody>
          <a:bodyPr wrap="square" rtlCol="0">
            <a:spAutoFit/>
          </a:bodyPr>
          <a:lstStyle/>
          <a:p>
            <a:r>
              <a:rPr kumimoji="1" lang="ja-JP" altLang="en-US" dirty="0" smtClean="0">
                <a:solidFill>
                  <a:schemeClr val="accent2">
                    <a:lumMod val="50000"/>
                  </a:schemeClr>
                </a:solidFill>
                <a:latin typeface="HGP創英角ﾎﾟｯﾌﾟ体" pitchFamily="50" charset="-128"/>
                <a:ea typeface="HGP創英角ﾎﾟｯﾌﾟ体" pitchFamily="50" charset="-128"/>
              </a:rPr>
              <a:t>あき</a:t>
            </a:r>
            <a:endParaRPr kumimoji="1" lang="ja-JP" altLang="en-US" dirty="0">
              <a:solidFill>
                <a:schemeClr val="accent2">
                  <a:lumMod val="50000"/>
                </a:schemeClr>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7"/>
          <p:cNvGrpSpPr/>
          <p:nvPr/>
        </p:nvGrpSpPr>
        <p:grpSpPr>
          <a:xfrm>
            <a:off x="114197" y="2708921"/>
            <a:ext cx="8778283" cy="3542114"/>
            <a:chOff x="149693" y="2897561"/>
            <a:chExt cx="8778283" cy="3542114"/>
          </a:xfrm>
        </p:grpSpPr>
        <p:sp>
          <p:nvSpPr>
            <p:cNvPr id="13" name="円/楕円 12"/>
            <p:cNvSpPr>
              <a:spLocks noChangeAspect="1"/>
            </p:cNvSpPr>
            <p:nvPr/>
          </p:nvSpPr>
          <p:spPr>
            <a:xfrm>
              <a:off x="2339752" y="3601819"/>
              <a:ext cx="4514898" cy="1821802"/>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a:spLocks noChangeAspect="1"/>
            </p:cNvSpPr>
            <p:nvPr/>
          </p:nvSpPr>
          <p:spPr>
            <a:xfrm>
              <a:off x="149693" y="2897561"/>
              <a:ext cx="8778283" cy="3542114"/>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6" name="図 5" descr="冬ほうれん草.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05833">
            <a:off x="3337336" y="1647348"/>
            <a:ext cx="2314898" cy="3080815"/>
          </a:xfrm>
          <a:prstGeom prst="rect">
            <a:avLst/>
          </a:prstGeom>
        </p:spPr>
      </p:pic>
      <p:pic>
        <p:nvPicPr>
          <p:cNvPr id="15" name="図 14" descr="冬大根.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25942">
            <a:off x="3503845" y="451665"/>
            <a:ext cx="3873510" cy="8777804"/>
          </a:xfrm>
          <a:prstGeom prst="rect">
            <a:avLst/>
          </a:prstGeom>
        </p:spPr>
      </p:pic>
      <p:pic>
        <p:nvPicPr>
          <p:cNvPr id="8" name="図 7" descr="冬ミカン.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580112" y="4365104"/>
            <a:ext cx="1656184" cy="1510469"/>
          </a:xfrm>
          <a:prstGeom prst="rect">
            <a:avLst/>
          </a:prstGeom>
        </p:spPr>
      </p:pic>
      <p:pic>
        <p:nvPicPr>
          <p:cNvPr id="16" name="図 15" descr="冬リンゴ.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187623" y="3068960"/>
            <a:ext cx="2448271" cy="2376264"/>
          </a:xfrm>
          <a:prstGeom prst="rect">
            <a:avLst/>
          </a:prstGeom>
        </p:spPr>
      </p:pic>
      <p:pic>
        <p:nvPicPr>
          <p:cNvPr id="17" name="図 16" descr="エコトン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908805">
            <a:off x="1112189" y="616671"/>
            <a:ext cx="1872208" cy="1876200"/>
          </a:xfrm>
          <a:prstGeom prst="rect">
            <a:avLst/>
          </a:prstGeom>
        </p:spPr>
      </p:pic>
      <p:sp>
        <p:nvSpPr>
          <p:cNvPr id="18" name="正方形/長方形 17"/>
          <p:cNvSpPr/>
          <p:nvPr/>
        </p:nvSpPr>
        <p:spPr>
          <a:xfrm>
            <a:off x="4355976" y="332656"/>
            <a:ext cx="576064" cy="830997"/>
          </a:xfrm>
          <a:prstGeom prst="rect">
            <a:avLst/>
          </a:prstGeom>
        </p:spPr>
        <p:txBody>
          <a:bodyPr wrap="square">
            <a:spAutoFit/>
          </a:bodyPr>
          <a:lstStyle/>
          <a:p>
            <a:pPr lvl="0"/>
            <a:r>
              <a:rPr lang="ja-JP" altLang="en-US" sz="4800" dirty="0" smtClean="0">
                <a:latin typeface="HGP創英角ﾎﾟｯﾌﾟ体" pitchFamily="50" charset="-128"/>
                <a:ea typeface="HGP創英角ﾎﾟｯﾌﾟ体" pitchFamily="50" charset="-128"/>
              </a:rPr>
              <a:t>冬</a:t>
            </a:r>
            <a:endParaRPr lang="ja-JP" altLang="en-US" sz="4800" dirty="0">
              <a:latin typeface="HGP創英角ﾎﾟｯﾌﾟ体" pitchFamily="50" charset="-128"/>
              <a:ea typeface="HGP創英角ﾎﾟｯﾌﾟ体" pitchFamily="50" charset="-128"/>
            </a:endParaRPr>
          </a:p>
        </p:txBody>
      </p:sp>
      <p:sp>
        <p:nvSpPr>
          <p:cNvPr id="19" name="テキスト ボックス 18"/>
          <p:cNvSpPr txBox="1"/>
          <p:nvPr/>
        </p:nvSpPr>
        <p:spPr>
          <a:xfrm>
            <a:off x="4416204" y="44624"/>
            <a:ext cx="659852" cy="369332"/>
          </a:xfrm>
          <a:prstGeom prst="rect">
            <a:avLst/>
          </a:prstGeom>
          <a:noFill/>
        </p:spPr>
        <p:txBody>
          <a:bodyPr wrap="square" rtlCol="0">
            <a:spAutoFit/>
          </a:bodyPr>
          <a:lstStyle/>
          <a:p>
            <a:r>
              <a:rPr kumimoji="1" lang="ja-JP" altLang="en-US" dirty="0" err="1" smtClean="0">
                <a:latin typeface="HGP創英角ﾎﾟｯﾌﾟ体" pitchFamily="50" charset="-128"/>
                <a:ea typeface="HGP創英角ﾎﾟｯﾌﾟ体" pitchFamily="50" charset="-128"/>
              </a:rPr>
              <a:t>ふゆ</a:t>
            </a:r>
            <a:endParaRPr kumimoji="1" lang="ja-JP" altLang="en-US" dirty="0">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89906" y="1988840"/>
            <a:ext cx="7864652" cy="3216265"/>
          </a:xfrm>
          <a:prstGeom prst="rect">
            <a:avLst/>
          </a:prstGeom>
          <a:noFill/>
        </p:spPr>
        <p:txBody>
          <a:bodyPr wrap="none" lIns="91440" tIns="45720" rIns="91440" bIns="45720">
            <a:spAutoFit/>
          </a:bodyPr>
          <a:lstStyle/>
          <a:p>
            <a:pPr algn="ctr"/>
            <a:r>
              <a:rPr lang="ja-JP" altLang="en-US" sz="11500" b="1" cap="none" spc="0"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地産地消</a:t>
            </a:r>
            <a:r>
              <a:rPr lang="ja-JP" altLang="en-US"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って</a:t>
            </a:r>
            <a:endParaRPr lang="en-US" altLang="ja-JP"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88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しってるかい？</a:t>
            </a:r>
            <a:endParaRPr lang="ja-JP" altLang="en-US" sz="8800" b="1" cap="none" spc="0" dirty="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p:txBody>
      </p:sp>
      <p:sp>
        <p:nvSpPr>
          <p:cNvPr id="3" name="テキスト ボックス 2"/>
          <p:cNvSpPr txBox="1"/>
          <p:nvPr/>
        </p:nvSpPr>
        <p:spPr>
          <a:xfrm>
            <a:off x="1115616" y="1412776"/>
            <a:ext cx="6840760" cy="707886"/>
          </a:xfrm>
          <a:prstGeom prst="rect">
            <a:avLst/>
          </a:prstGeom>
          <a:noFill/>
        </p:spPr>
        <p:txBody>
          <a:bodyPr wrap="square" rtlCol="0">
            <a:spAutoFit/>
          </a:bodyPr>
          <a:lstStyle/>
          <a:p>
            <a:r>
              <a:rPr kumimoji="1" lang="ja-JP" altLang="en-US" sz="4000" dirty="0" smtClean="0">
                <a:solidFill>
                  <a:srgbClr val="FF0000"/>
                </a:solidFill>
                <a:latin typeface="HGP創英角ﾎﾟｯﾌﾟ体" pitchFamily="50" charset="-128"/>
                <a:ea typeface="HGP創英角ﾎﾟｯﾌﾟ体" pitchFamily="50" charset="-128"/>
              </a:rPr>
              <a:t>ち　　さん　　ち　　 しょう</a:t>
            </a:r>
            <a:endParaRPr kumimoji="1" lang="ja-JP" altLang="en-US" sz="4000" dirty="0">
              <a:solidFill>
                <a:srgbClr val="FF000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ハウス.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9229" y="1309865"/>
            <a:ext cx="5434771" cy="5548135"/>
          </a:xfrm>
          <a:prstGeom prst="rect">
            <a:avLst/>
          </a:prstGeom>
        </p:spPr>
      </p:pic>
      <p:pic>
        <p:nvPicPr>
          <p:cNvPr id="3" name="図 2" descr="木春.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69850"/>
            <a:ext cx="3012226" cy="4715534"/>
          </a:xfrm>
          <a:prstGeom prst="rect">
            <a:avLst/>
          </a:prstGeom>
        </p:spPr>
      </p:pic>
      <p:pic>
        <p:nvPicPr>
          <p:cNvPr id="6" name="図 5" descr="エコママ1-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
            <a:off x="7153779" y="4937112"/>
            <a:ext cx="886235" cy="718190"/>
          </a:xfrm>
          <a:prstGeom prst="rect">
            <a:avLst/>
          </a:prstGeom>
        </p:spPr>
      </p:pic>
      <p:pic>
        <p:nvPicPr>
          <p:cNvPr id="7" name="図 6" descr="エコトン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67744" y="5129353"/>
            <a:ext cx="1785244" cy="1540007"/>
          </a:xfrm>
          <a:prstGeom prst="rect">
            <a:avLst/>
          </a:prstGeom>
        </p:spPr>
      </p:pic>
      <p:pic>
        <p:nvPicPr>
          <p:cNvPr id="8" name="図 7" descr="太陽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5000" y="297580"/>
            <a:ext cx="1372744" cy="1403228"/>
          </a:xfrm>
          <a:prstGeom prst="rect">
            <a:avLst/>
          </a:prstGeom>
        </p:spPr>
      </p:pic>
      <p:pic>
        <p:nvPicPr>
          <p:cNvPr id="9" name="図 8" descr="木りんご.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4798" y="2204864"/>
            <a:ext cx="3024800" cy="3264864"/>
          </a:xfrm>
          <a:prstGeom prst="rect">
            <a:avLst/>
          </a:prstGeom>
        </p:spPr>
      </p:pic>
      <p:pic>
        <p:nvPicPr>
          <p:cNvPr id="10" name="図 9" descr="太陽1.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7584" y="220611"/>
            <a:ext cx="1507329" cy="1586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8" presetClass="emph" presetSubtype="0" autoRev="1" fill="hold" nodeType="withEffect">
                                  <p:stCondLst>
                                    <p:cond delay="0"/>
                                  </p:stCondLst>
                                  <p:childTnLst>
                                    <p:animRot by="600000">
                                      <p:cBhvr>
                                        <p:cTn id="12"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ファミリー.png"/>
          <p:cNvPicPr>
            <a:picLocks noChangeAspect="1"/>
          </p:cNvPicPr>
          <p:nvPr/>
        </p:nvPicPr>
        <p:blipFill>
          <a:blip r:embed="rId3" cstate="screen">
            <a:lum bright="20000"/>
            <a:extLst>
              <a:ext uri="{28A0092B-C50C-407E-A947-70E740481C1C}">
                <a14:useLocalDpi xmlns:a14="http://schemas.microsoft.com/office/drawing/2010/main"/>
              </a:ext>
            </a:extLst>
          </a:blip>
          <a:stretch>
            <a:fillRect/>
          </a:stretch>
        </p:blipFill>
        <p:spPr>
          <a:xfrm>
            <a:off x="-252536" y="1124744"/>
            <a:ext cx="9144000" cy="6858000"/>
          </a:xfrm>
          <a:prstGeom prst="rect">
            <a:avLst/>
          </a:prstGeom>
        </p:spPr>
      </p:pic>
      <p:sp>
        <p:nvSpPr>
          <p:cNvPr id="4" name="正方形/長方形 3"/>
          <p:cNvSpPr/>
          <p:nvPr/>
        </p:nvSpPr>
        <p:spPr>
          <a:xfrm>
            <a:off x="236164" y="188640"/>
            <a:ext cx="8727069" cy="1938992"/>
          </a:xfrm>
          <a:prstGeom prst="rect">
            <a:avLst/>
          </a:prstGeom>
          <a:noFill/>
        </p:spPr>
        <p:txBody>
          <a:bodyPr wrap="none" lIns="91440" tIns="45720" rIns="91440" bIns="45720">
            <a:spAutoFit/>
          </a:bodyPr>
          <a:lstStyle/>
          <a:p>
            <a:pPr algn="ctr"/>
            <a:r>
              <a:rPr lang="ja-JP" altLang="en-US" sz="60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みんなで</a:t>
            </a:r>
            <a:endParaRPr lang="en-US" altLang="ja-JP" sz="60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6000" b="1" dirty="0" smtClean="0">
                <a:ln w="12700">
                  <a:solidFill>
                    <a:schemeClr val="tx1"/>
                  </a:solidFill>
                  <a:prstDash val="solid"/>
                </a:ln>
                <a:solidFill>
                  <a:srgbClr val="00FF00"/>
                </a:solidFill>
                <a:effectLst>
                  <a:outerShdw blurRad="41275" dist="20320" dir="1800000" algn="tl" rotWithShape="0">
                    <a:srgbClr val="000000">
                      <a:alpha val="40000"/>
                    </a:srgbClr>
                  </a:outerShdw>
                </a:effectLst>
                <a:ea typeface="HGP創英角ﾎﾟｯﾌﾟ体" pitchFamily="50" charset="-128"/>
              </a:rPr>
              <a:t>おいしいエコ </a:t>
            </a:r>
            <a:r>
              <a:rPr lang="ja-JP" altLang="en-US" sz="60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みつけよう！</a:t>
            </a:r>
            <a:endParaRPr lang="ja-JP" altLang="en-US" sz="6000" b="1" cap="none" spc="0" dirty="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descr="暑い地球2.png"/>
          <p:cNvPicPr>
            <a:picLocks noChangeAspect="1"/>
          </p:cNvPicPr>
          <p:nvPr/>
        </p:nvPicPr>
        <p:blipFill>
          <a:blip r:embed="rId3" cstate="screen">
            <a:lum bright="30000"/>
            <a:extLst>
              <a:ext uri="{28A0092B-C50C-407E-A947-70E740481C1C}">
                <a14:useLocalDpi xmlns:a14="http://schemas.microsoft.com/office/drawing/2010/main"/>
              </a:ext>
            </a:extLst>
          </a:blip>
          <a:stretch>
            <a:fillRect/>
          </a:stretch>
        </p:blipFill>
        <p:spPr>
          <a:xfrm>
            <a:off x="1116151" y="0"/>
            <a:ext cx="6911698" cy="6858000"/>
          </a:xfrm>
          <a:prstGeom prst="rect">
            <a:avLst/>
          </a:prstGeom>
        </p:spPr>
      </p:pic>
      <p:pic>
        <p:nvPicPr>
          <p:cNvPr id="3" name="図 2" descr="暑いCO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1960" y="116632"/>
            <a:ext cx="720000" cy="650558"/>
          </a:xfrm>
          <a:prstGeom prst="rect">
            <a:avLst/>
          </a:prstGeom>
        </p:spPr>
      </p:pic>
      <p:pic>
        <p:nvPicPr>
          <p:cNvPr id="4" name="図 3" descr="暑いCO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200000">
            <a:off x="7062667" y="3977586"/>
            <a:ext cx="720000" cy="650558"/>
          </a:xfrm>
          <a:prstGeom prst="rect">
            <a:avLst/>
          </a:prstGeom>
        </p:spPr>
      </p:pic>
      <p:pic>
        <p:nvPicPr>
          <p:cNvPr id="5" name="図 4" descr="暑いCO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600000">
            <a:off x="1501397" y="2229856"/>
            <a:ext cx="720000" cy="650558"/>
          </a:xfrm>
          <a:prstGeom prst="rect">
            <a:avLst/>
          </a:prstGeom>
        </p:spPr>
      </p:pic>
      <p:pic>
        <p:nvPicPr>
          <p:cNvPr id="8" name="図 7" descr="暑いCO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7944" y="5795964"/>
            <a:ext cx="720000" cy="650558"/>
          </a:xfrm>
          <a:prstGeom prst="rect">
            <a:avLst/>
          </a:prstGeom>
        </p:spPr>
      </p:pic>
      <p:pic>
        <p:nvPicPr>
          <p:cNvPr id="9" name="図 8" descr="暑い地球顔.png"/>
          <p:cNvPicPr>
            <a:picLocks noChangeAspect="1"/>
          </p:cNvPicPr>
          <p:nvPr/>
        </p:nvPicPr>
        <p:blipFill>
          <a:blip r:embed="rId5" cstate="screen">
            <a:lum bright="30000"/>
            <a:extLst>
              <a:ext uri="{28A0092B-C50C-407E-A947-70E740481C1C}">
                <a14:useLocalDpi xmlns:a14="http://schemas.microsoft.com/office/drawing/2010/main"/>
              </a:ext>
            </a:extLst>
          </a:blip>
          <a:stretch>
            <a:fillRect/>
          </a:stretch>
        </p:blipFill>
        <p:spPr>
          <a:xfrm>
            <a:off x="3085100" y="1417644"/>
            <a:ext cx="2927060" cy="179533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暑い地球1.png"/>
          <p:cNvPicPr>
            <a:picLocks noChangeAspect="1"/>
          </p:cNvPicPr>
          <p:nvPr/>
        </p:nvPicPr>
        <p:blipFill>
          <a:blip r:embed="rId3" cstate="screen">
            <a:lum bright="20000"/>
            <a:extLst>
              <a:ext uri="{28A0092B-C50C-407E-A947-70E740481C1C}">
                <a14:useLocalDpi xmlns:a14="http://schemas.microsoft.com/office/drawing/2010/main"/>
              </a:ext>
            </a:extLst>
          </a:blip>
          <a:stretch>
            <a:fillRect/>
          </a:stretch>
        </p:blipFill>
        <p:spPr>
          <a:xfrm>
            <a:off x="1115616" y="0"/>
            <a:ext cx="6846337" cy="6858000"/>
          </a:xfrm>
          <a:prstGeom prst="rect">
            <a:avLst/>
          </a:prstGeom>
        </p:spPr>
      </p:pic>
      <p:pic>
        <p:nvPicPr>
          <p:cNvPr id="5" name="図 4" descr="暑い地球3.png"/>
          <p:cNvPicPr>
            <a:picLocks noChangeAspect="1"/>
          </p:cNvPicPr>
          <p:nvPr/>
        </p:nvPicPr>
        <p:blipFill>
          <a:blip r:embed="rId4" cstate="screen">
            <a:lum bright="30000"/>
            <a:extLst>
              <a:ext uri="{28A0092B-C50C-407E-A947-70E740481C1C}">
                <a14:useLocalDpi xmlns:a14="http://schemas.microsoft.com/office/drawing/2010/main"/>
              </a:ext>
            </a:extLst>
          </a:blip>
          <a:stretch>
            <a:fillRect/>
          </a:stretch>
        </p:blipFill>
        <p:spPr>
          <a:xfrm>
            <a:off x="959262" y="0"/>
            <a:ext cx="7225475" cy="6858000"/>
          </a:xfrm>
          <a:prstGeom prst="rect">
            <a:avLst/>
          </a:prstGeom>
        </p:spPr>
      </p:pic>
      <p:pic>
        <p:nvPicPr>
          <p:cNvPr id="6" name="図 5"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1960" y="116632"/>
            <a:ext cx="1126012" cy="1017412"/>
          </a:xfrm>
          <a:prstGeom prst="rect">
            <a:avLst/>
          </a:prstGeom>
        </p:spPr>
      </p:pic>
      <p:pic>
        <p:nvPicPr>
          <p:cNvPr id="7" name="図 6"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200000">
            <a:off x="6599306" y="3878249"/>
            <a:ext cx="1126012" cy="1017412"/>
          </a:xfrm>
          <a:prstGeom prst="rect">
            <a:avLst/>
          </a:prstGeom>
        </p:spPr>
      </p:pic>
      <p:pic>
        <p:nvPicPr>
          <p:cNvPr id="8" name="図 7"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1558746" y="1962339"/>
            <a:ext cx="1126012" cy="1017412"/>
          </a:xfrm>
          <a:prstGeom prst="rect">
            <a:avLst/>
          </a:prstGeom>
        </p:spPr>
      </p:pic>
      <p:pic>
        <p:nvPicPr>
          <p:cNvPr id="9" name="図 8"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6527298" y="1962339"/>
            <a:ext cx="1126012" cy="1017412"/>
          </a:xfrm>
          <a:prstGeom prst="rect">
            <a:avLst/>
          </a:prstGeom>
        </p:spPr>
      </p:pic>
      <p:pic>
        <p:nvPicPr>
          <p:cNvPr id="10" name="図 9"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200000">
            <a:off x="1634706" y="3950257"/>
            <a:ext cx="1126012" cy="1017412"/>
          </a:xfrm>
          <a:prstGeom prst="rect">
            <a:avLst/>
          </a:prstGeom>
        </p:spPr>
      </p:pic>
      <p:pic>
        <p:nvPicPr>
          <p:cNvPr id="12" name="図 11"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7944" y="5517232"/>
            <a:ext cx="1126012" cy="1017412"/>
          </a:xfrm>
          <a:prstGeom prst="rect">
            <a:avLst/>
          </a:prstGeom>
        </p:spPr>
      </p:pic>
      <p:pic>
        <p:nvPicPr>
          <p:cNvPr id="15" name="図 14" descr="暑い地球顔.png"/>
          <p:cNvPicPr>
            <a:picLocks noChangeAspect="1"/>
          </p:cNvPicPr>
          <p:nvPr/>
        </p:nvPicPr>
        <p:blipFill>
          <a:blip r:embed="rId6" cstate="screen">
            <a:lum bright="30000"/>
            <a:extLst>
              <a:ext uri="{28A0092B-C50C-407E-A947-70E740481C1C}">
                <a14:useLocalDpi xmlns:a14="http://schemas.microsoft.com/office/drawing/2010/main"/>
              </a:ext>
            </a:extLst>
          </a:blip>
          <a:stretch>
            <a:fillRect/>
          </a:stretch>
        </p:blipFill>
        <p:spPr>
          <a:xfrm>
            <a:off x="3013092" y="1340769"/>
            <a:ext cx="2927060" cy="17953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0" y="12636"/>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暑い地球1.png"/>
          <p:cNvPicPr>
            <a:picLocks noChangeAspect="1"/>
          </p:cNvPicPr>
          <p:nvPr/>
        </p:nvPicPr>
        <p:blipFill>
          <a:blip r:embed="rId4" cstate="screen">
            <a:lum bright="20000"/>
            <a:extLst>
              <a:ext uri="{28A0092B-C50C-407E-A947-70E740481C1C}">
                <a14:useLocalDpi xmlns:a14="http://schemas.microsoft.com/office/drawing/2010/main"/>
              </a:ext>
            </a:extLst>
          </a:blip>
          <a:stretch>
            <a:fillRect/>
          </a:stretch>
        </p:blipFill>
        <p:spPr>
          <a:xfrm>
            <a:off x="1148831" y="0"/>
            <a:ext cx="6846337" cy="6858000"/>
          </a:xfrm>
          <a:prstGeom prst="rect">
            <a:avLst/>
          </a:prstGeom>
        </p:spPr>
      </p:pic>
      <p:pic>
        <p:nvPicPr>
          <p:cNvPr id="3" name="図 2"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1960" y="116632"/>
            <a:ext cx="1126012" cy="1017412"/>
          </a:xfrm>
          <a:prstGeom prst="rect">
            <a:avLst/>
          </a:prstGeom>
        </p:spPr>
      </p:pic>
      <p:pic>
        <p:nvPicPr>
          <p:cNvPr id="4" name="図 3"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200000">
            <a:off x="6599306" y="3878249"/>
            <a:ext cx="1126012" cy="1017412"/>
          </a:xfrm>
          <a:prstGeom prst="rect">
            <a:avLst/>
          </a:prstGeom>
        </p:spPr>
      </p:pic>
      <p:pic>
        <p:nvPicPr>
          <p:cNvPr id="5" name="図 4"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1558746" y="1962339"/>
            <a:ext cx="1126012" cy="1017412"/>
          </a:xfrm>
          <a:prstGeom prst="rect">
            <a:avLst/>
          </a:prstGeom>
        </p:spPr>
      </p:pic>
      <p:pic>
        <p:nvPicPr>
          <p:cNvPr id="6" name="図 5"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600000">
            <a:off x="6527298" y="1962339"/>
            <a:ext cx="1126012" cy="1017412"/>
          </a:xfrm>
          <a:prstGeom prst="rect">
            <a:avLst/>
          </a:prstGeom>
        </p:spPr>
      </p:pic>
      <p:pic>
        <p:nvPicPr>
          <p:cNvPr id="7" name="図 6"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200000">
            <a:off x="1634706" y="3950257"/>
            <a:ext cx="1126012" cy="1017412"/>
          </a:xfrm>
          <a:prstGeom prst="rect">
            <a:avLst/>
          </a:prstGeom>
        </p:spPr>
      </p:pic>
      <p:pic>
        <p:nvPicPr>
          <p:cNvPr id="17" name="図 16" descr="暑い白クマ.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9367" y="-27384"/>
            <a:ext cx="3219137" cy="2161334"/>
          </a:xfrm>
          <a:prstGeom prst="rect">
            <a:avLst/>
          </a:prstGeom>
        </p:spPr>
      </p:pic>
      <p:pic>
        <p:nvPicPr>
          <p:cNvPr id="18" name="図 17" descr="暑いCO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67944" y="5551140"/>
            <a:ext cx="1126012" cy="1017412"/>
          </a:xfrm>
          <a:prstGeom prst="rect">
            <a:avLst/>
          </a:prstGeom>
        </p:spPr>
      </p:pic>
      <p:pic>
        <p:nvPicPr>
          <p:cNvPr id="11" name="図 10" descr="暑い動物.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4617557"/>
            <a:ext cx="3186558" cy="2195819"/>
          </a:xfrm>
          <a:prstGeom prst="rect">
            <a:avLst/>
          </a:prstGeom>
        </p:spPr>
      </p:pic>
      <p:pic>
        <p:nvPicPr>
          <p:cNvPr id="13" name="図 12" descr="暑い天候.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27384"/>
            <a:ext cx="3208468" cy="2252024"/>
          </a:xfrm>
          <a:prstGeom prst="rect">
            <a:avLst/>
          </a:prstGeom>
        </p:spPr>
      </p:pic>
      <p:pic>
        <p:nvPicPr>
          <p:cNvPr id="15" name="図 14" descr="暑い島.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1711" y="4628839"/>
            <a:ext cx="3252289" cy="222916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電気CO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5616" y="0"/>
            <a:ext cx="1465605" cy="1124766"/>
          </a:xfrm>
          <a:prstGeom prst="rect">
            <a:avLst/>
          </a:prstGeom>
        </p:spPr>
      </p:pic>
      <p:cxnSp>
        <p:nvCxnSpPr>
          <p:cNvPr id="10" name="直線コネクタ 9"/>
          <p:cNvCxnSpPr/>
          <p:nvPr/>
        </p:nvCxnSpPr>
        <p:spPr>
          <a:xfrm>
            <a:off x="3275856" y="1772816"/>
            <a:ext cx="3384376" cy="18722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275856" y="1988840"/>
            <a:ext cx="3398328" cy="18437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descr="電気家.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0835" y="3299916"/>
            <a:ext cx="4763165" cy="3558084"/>
          </a:xfrm>
          <a:prstGeom prst="rect">
            <a:avLst/>
          </a:prstGeom>
        </p:spPr>
      </p:pic>
      <p:pic>
        <p:nvPicPr>
          <p:cNvPr id="9" name="図 8" descr="電気発電所.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96" y="1124744"/>
            <a:ext cx="3704912" cy="3289089"/>
          </a:xfrm>
          <a:prstGeom prst="rect">
            <a:avLst/>
          </a:prstGeom>
        </p:spPr>
      </p:pic>
      <p:pic>
        <p:nvPicPr>
          <p:cNvPr id="7" name="図 6" descr="電気電球.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700000">
            <a:off x="2849059" y="771301"/>
            <a:ext cx="827156" cy="968480"/>
          </a:xfrm>
          <a:prstGeom prst="rect">
            <a:avLst/>
          </a:prstGeom>
        </p:spPr>
      </p:pic>
      <p:pic>
        <p:nvPicPr>
          <p:cNvPr id="12" name="図 11" descr="電気電球.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 y="864097"/>
            <a:ext cx="1257277" cy="1472089"/>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nodeType="clickEffect">
                                  <p:stCondLst>
                                    <p:cond delay="0"/>
                                  </p:stCondLst>
                                  <p:childTnLst>
                                    <p:animEffect transition="out" filter="box(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par>
                          <p:cTn id="33" fill="hold">
                            <p:stCondLst>
                              <p:cond delay="500"/>
                            </p:stCondLst>
                            <p:childTnLst>
                              <p:par>
                                <p:cTn id="34" presetID="4"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ox(i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9" presetClass="path" presetSubtype="0" accel="50000" decel="50000" fill="hold" nodeType="clickEffect">
                                  <p:stCondLst>
                                    <p:cond delay="0"/>
                                  </p:stCondLst>
                                  <p:childTnLst>
                                    <p:animMotion origin="layout" path="M -8.33333E-7 -1.85185E-6 L 0.37153 0.26435 " pathEditMode="relative" rAng="0" ptsTypes="AA">
                                      <p:cBhvr>
                                        <p:cTn id="40" dur="2000" fill="hold"/>
                                        <p:tgtEl>
                                          <p:spTgt spid="7"/>
                                        </p:tgtEl>
                                        <p:attrNameLst>
                                          <p:attrName>ppt_x</p:attrName>
                                          <p:attrName>ppt_y</p:attrName>
                                        </p:attrNameLst>
                                      </p:cBhvr>
                                      <p:rCtr x="18600" y="13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エコトンファミリー.png"/>
          <p:cNvPicPr>
            <a:picLocks noChangeAspect="1"/>
          </p:cNvPicPr>
          <p:nvPr/>
        </p:nvPicPr>
        <p:blipFill>
          <a:blip r:embed="rId3" cstate="screen">
            <a:lum bright="20000"/>
            <a:extLst>
              <a:ext uri="{28A0092B-C50C-407E-A947-70E740481C1C}">
                <a14:useLocalDpi xmlns:a14="http://schemas.microsoft.com/office/drawing/2010/main"/>
              </a:ext>
            </a:extLst>
          </a:blip>
          <a:stretch>
            <a:fillRect/>
          </a:stretch>
        </p:blipFill>
        <p:spPr>
          <a:xfrm>
            <a:off x="1403648" y="2924944"/>
            <a:ext cx="6120680" cy="4590510"/>
          </a:xfrm>
          <a:prstGeom prst="rect">
            <a:avLst/>
          </a:prstGeom>
        </p:spPr>
      </p:pic>
      <p:sp>
        <p:nvSpPr>
          <p:cNvPr id="4" name="正方形/長方形 3"/>
          <p:cNvSpPr/>
          <p:nvPr/>
        </p:nvSpPr>
        <p:spPr>
          <a:xfrm>
            <a:off x="0" y="289679"/>
            <a:ext cx="9144000" cy="3139321"/>
          </a:xfrm>
          <a:prstGeom prst="rect">
            <a:avLst/>
          </a:prstGeom>
          <a:noFill/>
        </p:spPr>
        <p:txBody>
          <a:bodyPr wrap="square" lIns="91440" tIns="45720" rIns="91440" bIns="45720">
            <a:spAutoFit/>
          </a:bodyPr>
          <a:lstStyle/>
          <a:p>
            <a:pPr algn="ctr"/>
            <a:r>
              <a:rPr lang="ja-JP" altLang="en-US" sz="6600" b="1" cap="none" spc="0"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みんなも</a:t>
            </a:r>
            <a:endParaRPr lang="en-US" altLang="ja-JP" sz="6600" b="1" cap="none" spc="0"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6600" b="1" dirty="0" smtClean="0">
                <a:ln w="12700">
                  <a:solidFill>
                    <a:schemeClr val="tx1"/>
                  </a:solidFill>
                  <a:prstDash val="solid"/>
                </a:ln>
                <a:solidFill>
                  <a:srgbClr val="FF0000"/>
                </a:solidFill>
                <a:effectLst>
                  <a:outerShdw blurRad="41275" dist="20320" dir="1800000" algn="tl" rotWithShape="0">
                    <a:srgbClr val="000000">
                      <a:alpha val="40000"/>
                    </a:srgbClr>
                  </a:outerShdw>
                </a:effectLst>
                <a:ea typeface="HGP創英角ﾎﾟｯﾌﾟ体" pitchFamily="50" charset="-128"/>
              </a:rPr>
              <a:t>電気のむだづかい</a:t>
            </a:r>
            <a:r>
              <a:rPr lang="ja-JP" altLang="en-US" sz="66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を</a:t>
            </a:r>
            <a:endParaRPr lang="en-US" altLang="ja-JP" sz="66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a:p>
            <a:pPr algn="ctr"/>
            <a:r>
              <a:rPr lang="ja-JP" altLang="en-US" sz="6600" b="1"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みつけてエコしよう</a:t>
            </a:r>
            <a:r>
              <a:rPr lang="ja-JP" altLang="en-US" sz="6600" b="1" cap="none" spc="0" dirty="0" smtClean="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rPr>
              <a:t>！</a:t>
            </a:r>
            <a:endParaRPr lang="ja-JP" altLang="en-US" sz="6600" b="1" cap="none" spc="0" dirty="0">
              <a:ln w="12700">
                <a:solidFill>
                  <a:schemeClr val="tx1"/>
                </a:solidFill>
                <a:prstDash val="solid"/>
              </a:ln>
              <a:solidFill>
                <a:srgbClr val="00B050"/>
              </a:solidFill>
              <a:effectLst>
                <a:outerShdw blurRad="41275" dist="20320" dir="1800000" algn="tl" rotWithShape="0">
                  <a:srgbClr val="000000">
                    <a:alpha val="40000"/>
                  </a:srgbClr>
                </a:outerShdw>
              </a:effectLst>
              <a:ea typeface="HGP創英角ﾎﾟｯﾌﾟ体" pitchFamily="50" charset="-128"/>
            </a:endParaRPr>
          </a:p>
        </p:txBody>
      </p:sp>
      <p:sp>
        <p:nvSpPr>
          <p:cNvPr id="5" name="テキスト ボックス 4"/>
          <p:cNvSpPr txBox="1"/>
          <p:nvPr/>
        </p:nvSpPr>
        <p:spPr>
          <a:xfrm>
            <a:off x="1259632" y="908720"/>
            <a:ext cx="1168910" cy="523220"/>
          </a:xfrm>
          <a:prstGeom prst="rect">
            <a:avLst/>
          </a:prstGeom>
          <a:noFill/>
        </p:spPr>
        <p:txBody>
          <a:bodyPr wrap="none" rtlCol="0">
            <a:spAutoFit/>
          </a:bodyPr>
          <a:lstStyle/>
          <a:p>
            <a:r>
              <a:rPr kumimoji="1" lang="ja-JP" altLang="en-US" sz="2800" dirty="0" smtClean="0">
                <a:solidFill>
                  <a:srgbClr val="FF0000"/>
                </a:solidFill>
                <a:latin typeface="HGP創英角ﾎﾟｯﾌﾟ体" pitchFamily="50" charset="-128"/>
                <a:ea typeface="HGP創英角ﾎﾟｯﾌﾟ体" pitchFamily="50" charset="-128"/>
              </a:rPr>
              <a:t>でんき</a:t>
            </a:r>
            <a:endParaRPr kumimoji="1" lang="ja-JP" altLang="en-US" sz="2800" dirty="0">
              <a:solidFill>
                <a:srgbClr val="FF0000"/>
              </a:solidFill>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0.5"/>
</p:tagLst>
</file>

<file path=ppt/tags/tag2.xml><?xml version="1.0" encoding="utf-8"?>
<p:tagLst xmlns:a="http://schemas.openxmlformats.org/drawingml/2006/main" xmlns:r="http://schemas.openxmlformats.org/officeDocument/2006/relationships" xmlns:p="http://schemas.openxmlformats.org/presentationml/2006/main">
  <p:tag name="TIMING" val="|1|0.7|0.8"/>
</p:tagLst>
</file>

<file path=ppt/tags/tag3.xml><?xml version="1.0" encoding="utf-8"?>
<p:tagLst xmlns:a="http://schemas.openxmlformats.org/drawingml/2006/main" xmlns:r="http://schemas.openxmlformats.org/officeDocument/2006/relationships" xmlns:p="http://schemas.openxmlformats.org/presentationml/2006/main">
  <p:tag name="TIMING" val="|0.4|1.3|7.5|8|2.6|0.9|4.9|2.2"/>
</p:tagLst>
</file>

<file path=ppt/tags/tag4.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1318</TotalTime>
  <Words>1514</Words>
  <Application>Microsoft Office PowerPoint</Application>
  <PresentationFormat>画面に合わせる (4:3)</PresentationFormat>
  <Paragraphs>431</Paragraphs>
  <Slides>39</Slides>
  <Notes>39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39</vt:i4>
      </vt:variant>
    </vt:vector>
  </HeadingPairs>
  <TitlesOfParts>
    <vt:vector size="45" baseType="lpstr">
      <vt:lpstr>HGP創英角ﾎﾟｯﾌﾟ体</vt:lpstr>
      <vt:lpstr>HGS創英角ﾎﾟｯﾌﾟ体</vt:lpstr>
      <vt:lpstr>ＭＳ Ｐゴシック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mirai-juku</dc:creator>
  <cp:lastModifiedBy>mikajiri662</cp:lastModifiedBy>
  <cp:revision>141</cp:revision>
  <dcterms:created xsi:type="dcterms:W3CDTF">2013-10-19T03:44:47Z</dcterms:created>
  <dcterms:modified xsi:type="dcterms:W3CDTF">2014-01-17T01:22:19Z</dcterms:modified>
</cp:coreProperties>
</file>